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  <p:sldMasterId id="2147484240" r:id="rId5"/>
    <p:sldMasterId id="2147484270" r:id="rId6"/>
    <p:sldMasterId id="2147484304" r:id="rId7"/>
    <p:sldMasterId id="2147484326" r:id="rId8"/>
    <p:sldMasterId id="2147484336" r:id="rId9"/>
    <p:sldMasterId id="2147484367" r:id="rId10"/>
  </p:sldMasterIdLst>
  <p:notesMasterIdLst>
    <p:notesMasterId r:id="rId35"/>
  </p:notesMasterIdLst>
  <p:handoutMasterIdLst>
    <p:handoutMasterId r:id="rId36"/>
  </p:handoutMasterIdLst>
  <p:sldIdLst>
    <p:sldId id="2198" r:id="rId11"/>
    <p:sldId id="2134804257" r:id="rId12"/>
    <p:sldId id="318" r:id="rId13"/>
    <p:sldId id="298" r:id="rId14"/>
    <p:sldId id="2134804262" r:id="rId15"/>
    <p:sldId id="2134804263" r:id="rId16"/>
    <p:sldId id="2134804264" r:id="rId17"/>
    <p:sldId id="2134804299" r:id="rId18"/>
    <p:sldId id="2134804256" r:id="rId19"/>
    <p:sldId id="2134804272" r:id="rId20"/>
    <p:sldId id="423" r:id="rId21"/>
    <p:sldId id="2318" r:id="rId22"/>
    <p:sldId id="2315" r:id="rId23"/>
    <p:sldId id="2284" r:id="rId24"/>
    <p:sldId id="2285" r:id="rId25"/>
    <p:sldId id="2131" r:id="rId26"/>
    <p:sldId id="2298" r:id="rId27"/>
    <p:sldId id="2307" r:id="rId28"/>
    <p:sldId id="259" r:id="rId29"/>
    <p:sldId id="2134804270" r:id="rId30"/>
    <p:sldId id="2134804298" r:id="rId31"/>
    <p:sldId id="2134804275" r:id="rId32"/>
    <p:sldId id="2230" r:id="rId33"/>
    <p:sldId id="2134804203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ditional Slides" id="{18160671-15C4-894D-A998-58514B3E3E8B}">
          <p14:sldIdLst>
            <p14:sldId id="2198"/>
            <p14:sldId id="2134804257"/>
            <p14:sldId id="318"/>
            <p14:sldId id="298"/>
            <p14:sldId id="2134804262"/>
            <p14:sldId id="2134804263"/>
            <p14:sldId id="2134804264"/>
            <p14:sldId id="2134804299"/>
            <p14:sldId id="2134804256"/>
            <p14:sldId id="2134804272"/>
            <p14:sldId id="423"/>
            <p14:sldId id="2318"/>
            <p14:sldId id="2315"/>
            <p14:sldId id="2284"/>
            <p14:sldId id="2285"/>
            <p14:sldId id="2131"/>
            <p14:sldId id="2298"/>
            <p14:sldId id="2307"/>
            <p14:sldId id="259"/>
            <p14:sldId id="2134804270"/>
            <p14:sldId id="2134804298"/>
            <p14:sldId id="2134804275"/>
            <p14:sldId id="2230"/>
            <p14:sldId id="21348042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BFF"/>
    <a:srgbClr val="000063"/>
    <a:srgbClr val="9DD6FF"/>
    <a:srgbClr val="F3EFEB"/>
    <a:srgbClr val="0A0C40"/>
    <a:srgbClr val="328DFF"/>
    <a:srgbClr val="D9D9D9"/>
    <a:srgbClr val="BDE4FF"/>
    <a:srgbClr val="00075F"/>
    <a:srgbClr val="00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mao, Florita (Cognizant)" userId="S::2241404@cognizant.com::e7ddfc48-912b-45ef-80e2-6509fd6d08a7" providerId="AD" clId="Web-{2C4194DA-5E22-4166-A10D-2E6457EB6BC3}"/>
    <pc:docChg chg="modSld">
      <pc:chgData name="Rumao, Florita (Cognizant)" userId="S::2241404@cognizant.com::e7ddfc48-912b-45ef-80e2-6509fd6d08a7" providerId="AD" clId="Web-{2C4194DA-5E22-4166-A10D-2E6457EB6BC3}" dt="2022-10-28T11:41:27.821" v="6" actId="1076"/>
      <pc:docMkLst>
        <pc:docMk/>
      </pc:docMkLst>
      <pc:sldChg chg="modSp">
        <pc:chgData name="Rumao, Florita (Cognizant)" userId="S::2241404@cognizant.com::e7ddfc48-912b-45ef-80e2-6509fd6d08a7" providerId="AD" clId="Web-{2C4194DA-5E22-4166-A10D-2E6457EB6BC3}" dt="2022-10-28T11:40:43.914" v="4" actId="1076"/>
        <pc:sldMkLst>
          <pc:docMk/>
          <pc:sldMk cId="353640718" sldId="2134804256"/>
        </pc:sldMkLst>
        <pc:picChg chg="mod">
          <ac:chgData name="Rumao, Florita (Cognizant)" userId="S::2241404@cognizant.com::e7ddfc48-912b-45ef-80e2-6509fd6d08a7" providerId="AD" clId="Web-{2C4194DA-5E22-4166-A10D-2E6457EB6BC3}" dt="2022-10-28T11:40:43.914" v="4" actId="1076"/>
          <ac:picMkLst>
            <pc:docMk/>
            <pc:sldMk cId="353640718" sldId="2134804256"/>
            <ac:picMk id="13" creationId="{9C5247D7-D45B-4E80-AF4C-A0A6AF97E317}"/>
          </ac:picMkLst>
        </pc:picChg>
        <pc:picChg chg="mod">
          <ac:chgData name="Rumao, Florita (Cognizant)" userId="S::2241404@cognizant.com::e7ddfc48-912b-45ef-80e2-6509fd6d08a7" providerId="AD" clId="Web-{2C4194DA-5E22-4166-A10D-2E6457EB6BC3}" dt="2022-10-28T11:40:40.930" v="3" actId="1076"/>
          <ac:picMkLst>
            <pc:docMk/>
            <pc:sldMk cId="353640718" sldId="2134804256"/>
            <ac:picMk id="15" creationId="{F067278D-CEE9-44EA-82CC-482139F6EE37}"/>
          </ac:picMkLst>
        </pc:picChg>
      </pc:sldChg>
      <pc:sldChg chg="modSp">
        <pc:chgData name="Rumao, Florita (Cognizant)" userId="S::2241404@cognizant.com::e7ddfc48-912b-45ef-80e2-6509fd6d08a7" providerId="AD" clId="Web-{2C4194DA-5E22-4166-A10D-2E6457EB6BC3}" dt="2022-10-28T11:41:27.821" v="6" actId="1076"/>
        <pc:sldMkLst>
          <pc:docMk/>
          <pc:sldMk cId="434643464" sldId="2134804272"/>
        </pc:sldMkLst>
        <pc:picChg chg="mod">
          <ac:chgData name="Rumao, Florita (Cognizant)" userId="S::2241404@cognizant.com::e7ddfc48-912b-45ef-80e2-6509fd6d08a7" providerId="AD" clId="Web-{2C4194DA-5E22-4166-A10D-2E6457EB6BC3}" dt="2022-10-28T11:41:27.821" v="6" actId="1076"/>
          <ac:picMkLst>
            <pc:docMk/>
            <pc:sldMk cId="434643464" sldId="2134804272"/>
            <ac:picMk id="2" creationId="{DA22389D-97AC-43E3-932E-F72BB0D98E61}"/>
          </ac:picMkLst>
        </pc:picChg>
      </pc:sldChg>
    </pc:docChg>
  </pc:docChgLst>
  <pc:docChgLst>
    <pc:chgData name="Uppala, Tejaswi (Cognizant)" userId="df1f9641-ae08-4dc5-8afe-191f2eabdc78" providerId="ADAL" clId="{FEB90AF2-EDBF-4A74-BA40-97C54EAC412C}"/>
    <pc:docChg chg="delSld modSection">
      <pc:chgData name="Uppala, Tejaswi (Cognizant)" userId="df1f9641-ae08-4dc5-8afe-191f2eabdc78" providerId="ADAL" clId="{FEB90AF2-EDBF-4A74-BA40-97C54EAC412C}" dt="2022-09-19T05:41:49.065" v="0" actId="2696"/>
      <pc:docMkLst>
        <pc:docMk/>
      </pc:docMkLst>
      <pc:sldChg chg="del">
        <pc:chgData name="Uppala, Tejaswi (Cognizant)" userId="df1f9641-ae08-4dc5-8afe-191f2eabdc78" providerId="ADAL" clId="{FEB90AF2-EDBF-4A74-BA40-97C54EAC412C}" dt="2022-09-19T05:41:49.065" v="0" actId="2696"/>
        <pc:sldMkLst>
          <pc:docMk/>
          <pc:sldMk cId="657553764" sldId="2231"/>
        </pc:sldMkLst>
      </pc:sldChg>
    </pc:docChg>
  </pc:docChgLst>
  <pc:docChgLst>
    <pc:chgData name="Salunkhe, Kavana (Cognizant)" userId="101878c5-a5fa-4534-9255-ffdc41620356" providerId="ADAL" clId="{0DC13FD0-8296-4701-A40D-A1BDC1740FCF}"/>
    <pc:docChg chg="modSld">
      <pc:chgData name="Salunkhe, Kavana (Cognizant)" userId="101878c5-a5fa-4534-9255-ffdc41620356" providerId="ADAL" clId="{0DC13FD0-8296-4701-A40D-A1BDC1740FCF}" dt="2022-07-28T15:09:23.048" v="1" actId="1036"/>
      <pc:docMkLst>
        <pc:docMk/>
      </pc:docMkLst>
      <pc:sldChg chg="modSp mod">
        <pc:chgData name="Salunkhe, Kavana (Cognizant)" userId="101878c5-a5fa-4534-9255-ffdc41620356" providerId="ADAL" clId="{0DC13FD0-8296-4701-A40D-A1BDC1740FCF}" dt="2022-07-28T14:14:21.921" v="0" actId="1076"/>
        <pc:sldMkLst>
          <pc:docMk/>
          <pc:sldMk cId="1563333173" sldId="298"/>
        </pc:sldMkLst>
        <pc:picChg chg="mod">
          <ac:chgData name="Salunkhe, Kavana (Cognizant)" userId="101878c5-a5fa-4534-9255-ffdc41620356" providerId="ADAL" clId="{0DC13FD0-8296-4701-A40D-A1BDC1740FCF}" dt="2022-07-28T14:14:21.921" v="0" actId="1076"/>
          <ac:picMkLst>
            <pc:docMk/>
            <pc:sldMk cId="1563333173" sldId="298"/>
            <ac:picMk id="41" creationId="{346DCA5E-FB86-B24F-8CA1-A5A37606E871}"/>
          </ac:picMkLst>
        </pc:picChg>
      </pc:sldChg>
      <pc:sldChg chg="modSp mod">
        <pc:chgData name="Salunkhe, Kavana (Cognizant)" userId="101878c5-a5fa-4534-9255-ffdc41620356" providerId="ADAL" clId="{0DC13FD0-8296-4701-A40D-A1BDC1740FCF}" dt="2022-07-28T15:09:23.048" v="1" actId="1036"/>
        <pc:sldMkLst>
          <pc:docMk/>
          <pc:sldMk cId="762688062" sldId="2134804299"/>
        </pc:sldMkLst>
        <pc:picChg chg="mod">
          <ac:chgData name="Salunkhe, Kavana (Cognizant)" userId="101878c5-a5fa-4534-9255-ffdc41620356" providerId="ADAL" clId="{0DC13FD0-8296-4701-A40D-A1BDC1740FCF}" dt="2022-07-28T15:09:23.048" v="1" actId="1036"/>
          <ac:picMkLst>
            <pc:docMk/>
            <pc:sldMk cId="762688062" sldId="2134804299"/>
            <ac:picMk id="2" creationId="{925AD514-75B0-4B66-A27E-CCA4BB625F50}"/>
          </ac:picMkLst>
        </pc:picChg>
      </pc:sldChg>
    </pc:docChg>
  </pc:docChgLst>
  <pc:docChgLst>
    <pc:chgData name="Dam, Isha (Cognizant)" userId="S::2134158@cognizant.com::6aa815e8-f446-4a6a-a220-44b50936727d" providerId="AD" clId="Web-{787E4D66-0B01-F094-15DF-E7FDC3AA615C}"/>
    <pc:docChg chg="modSld">
      <pc:chgData name="Dam, Isha (Cognizant)" userId="S::2134158@cognizant.com::6aa815e8-f446-4a6a-a220-44b50936727d" providerId="AD" clId="Web-{787E4D66-0B01-F094-15DF-E7FDC3AA615C}" dt="2022-11-01T09:12:48.565" v="3" actId="1076"/>
      <pc:docMkLst>
        <pc:docMk/>
      </pc:docMkLst>
      <pc:sldChg chg="modSp">
        <pc:chgData name="Dam, Isha (Cognizant)" userId="S::2134158@cognizant.com::6aa815e8-f446-4a6a-a220-44b50936727d" providerId="AD" clId="Web-{787E4D66-0B01-F094-15DF-E7FDC3AA615C}" dt="2022-11-01T09:12:48.565" v="3" actId="1076"/>
        <pc:sldMkLst>
          <pc:docMk/>
          <pc:sldMk cId="3008645069" sldId="318"/>
        </pc:sldMkLst>
        <pc:grpChg chg="mod">
          <ac:chgData name="Dam, Isha (Cognizant)" userId="S::2134158@cognizant.com::6aa815e8-f446-4a6a-a220-44b50936727d" providerId="AD" clId="Web-{787E4D66-0B01-F094-15DF-E7FDC3AA615C}" dt="2022-11-01T09:12:48.565" v="3" actId="1076"/>
          <ac:grpSpMkLst>
            <pc:docMk/>
            <pc:sldMk cId="3008645069" sldId="318"/>
            <ac:grpSpMk id="35" creationId="{00000000-0000-0000-0000-000000000000}"/>
          </ac:grpSpMkLst>
        </pc:grpChg>
      </pc:sldChg>
    </pc:docChg>
  </pc:docChgLst>
  <pc:docChgLst>
    <pc:chgData name="Somanathan, Parthiban (Cognizant)" userId="d27a0b3b-deb4-4713-9a57-3ecc52f73c71" providerId="ADAL" clId="{D2159900-5A42-45CF-B60E-D3E9C215ACAD}"/>
    <pc:docChg chg="modSld">
      <pc:chgData name="Somanathan, Parthiban (Cognizant)" userId="d27a0b3b-deb4-4713-9a57-3ecc52f73c71" providerId="ADAL" clId="{D2159900-5A42-45CF-B60E-D3E9C215ACAD}" dt="2023-01-23T09:51:26.883" v="0" actId="1076"/>
      <pc:docMkLst>
        <pc:docMk/>
      </pc:docMkLst>
      <pc:sldChg chg="modSp mod">
        <pc:chgData name="Somanathan, Parthiban (Cognizant)" userId="d27a0b3b-deb4-4713-9a57-3ecc52f73c71" providerId="ADAL" clId="{D2159900-5A42-45CF-B60E-D3E9C215ACAD}" dt="2023-01-23T09:51:26.883" v="0" actId="1076"/>
        <pc:sldMkLst>
          <pc:docMk/>
          <pc:sldMk cId="3199810690" sldId="2285"/>
        </pc:sldMkLst>
        <pc:picChg chg="mod">
          <ac:chgData name="Somanathan, Parthiban (Cognizant)" userId="d27a0b3b-deb4-4713-9a57-3ecc52f73c71" providerId="ADAL" clId="{D2159900-5A42-45CF-B60E-D3E9C215ACAD}" dt="2023-01-23T09:51:26.883" v="0" actId="1076"/>
          <ac:picMkLst>
            <pc:docMk/>
            <pc:sldMk cId="3199810690" sldId="2285"/>
            <ac:picMk id="44" creationId="{90E1F2C4-3C3A-2F42-9CE0-E894AF1895B0}"/>
          </ac:picMkLst>
        </pc:picChg>
      </pc:sldChg>
    </pc:docChg>
  </pc:docChgLst>
  <pc:docChgLst>
    <pc:chgData name="Amalyal, Praveen (Cognizant)" userId="S::2238274@cognizant.com::cacc3dfe-093e-4242-be98-37706e634e49" providerId="AD" clId="Web-{7B986D34-A5AD-4E4C-8059-9C61A729269F}"/>
    <pc:docChg chg="modSld">
      <pc:chgData name="Amalyal, Praveen (Cognizant)" userId="S::2238274@cognizant.com::cacc3dfe-093e-4242-be98-37706e634e49" providerId="AD" clId="Web-{7B986D34-A5AD-4E4C-8059-9C61A729269F}" dt="2022-10-14T10:07:33.114" v="2" actId="1076"/>
      <pc:docMkLst>
        <pc:docMk/>
      </pc:docMkLst>
      <pc:sldChg chg="modSp">
        <pc:chgData name="Amalyal, Praveen (Cognizant)" userId="S::2238274@cognizant.com::cacc3dfe-093e-4242-be98-37706e634e49" providerId="AD" clId="Web-{7B986D34-A5AD-4E4C-8059-9C61A729269F}" dt="2022-10-14T10:07:33.114" v="2" actId="1076"/>
        <pc:sldMkLst>
          <pc:docMk/>
          <pc:sldMk cId="4107520935" sldId="423"/>
        </pc:sldMkLst>
        <pc:cxnChg chg="mod">
          <ac:chgData name="Amalyal, Praveen (Cognizant)" userId="S::2238274@cognizant.com::cacc3dfe-093e-4242-be98-37706e634e49" providerId="AD" clId="Web-{7B986D34-A5AD-4E4C-8059-9C61A729269F}" dt="2022-10-14T10:07:33.114" v="2" actId="1076"/>
          <ac:cxnSpMkLst>
            <pc:docMk/>
            <pc:sldMk cId="4107520935" sldId="423"/>
            <ac:cxnSpMk id="117" creationId="{A12A208B-8660-43A5-AB40-FBC107655F85}"/>
          </ac:cxnSpMkLst>
        </pc:cxnChg>
      </pc:sldChg>
    </pc:docChg>
  </pc:docChgLst>
  <pc:docChgLst>
    <pc:chgData name="Javvaji, Abhishek (Cognizant)" userId="S::2212682@cognizant.com::e5d04edd-a2e9-40eb-9282-c91689c9aa54" providerId="AD" clId="Web-{FA8623CE-17C3-492F-B49E-9E61629A1BE8}"/>
    <pc:docChg chg="modSld">
      <pc:chgData name="Javvaji, Abhishek (Cognizant)" userId="S::2212682@cognizant.com::e5d04edd-a2e9-40eb-9282-c91689c9aa54" providerId="AD" clId="Web-{FA8623CE-17C3-492F-B49E-9E61629A1BE8}" dt="2022-07-30T14:31:24.119" v="2" actId="20577"/>
      <pc:docMkLst>
        <pc:docMk/>
      </pc:docMkLst>
      <pc:sldChg chg="modSp">
        <pc:chgData name="Javvaji, Abhishek (Cognizant)" userId="S::2212682@cognizant.com::e5d04edd-a2e9-40eb-9282-c91689c9aa54" providerId="AD" clId="Web-{FA8623CE-17C3-492F-B49E-9E61629A1BE8}" dt="2022-07-30T14:31:24.119" v="2" actId="20577"/>
        <pc:sldMkLst>
          <pc:docMk/>
          <pc:sldMk cId="4107520935" sldId="423"/>
        </pc:sldMkLst>
        <pc:spChg chg="mod">
          <ac:chgData name="Javvaji, Abhishek (Cognizant)" userId="S::2212682@cognizant.com::e5d04edd-a2e9-40eb-9282-c91689c9aa54" providerId="AD" clId="Web-{FA8623CE-17C3-492F-B49E-9E61629A1BE8}" dt="2022-07-30T14:31:24.119" v="2" actId="20577"/>
          <ac:spMkLst>
            <pc:docMk/>
            <pc:sldMk cId="4107520935" sldId="423"/>
            <ac:spMk id="105" creationId="{00000000-0000-0000-0000-000000000000}"/>
          </ac:spMkLst>
        </pc:spChg>
      </pc:sldChg>
      <pc:sldChg chg="modSp">
        <pc:chgData name="Javvaji, Abhishek (Cognizant)" userId="S::2212682@cognizant.com::e5d04edd-a2e9-40eb-9282-c91689c9aa54" providerId="AD" clId="Web-{FA8623CE-17C3-492F-B49E-9E61629A1BE8}" dt="2022-07-30T14:28:00.398" v="0" actId="1076"/>
        <pc:sldMkLst>
          <pc:docMk/>
          <pc:sldMk cId="48896796" sldId="2134804257"/>
        </pc:sldMkLst>
        <pc:spChg chg="mod">
          <ac:chgData name="Javvaji, Abhishek (Cognizant)" userId="S::2212682@cognizant.com::e5d04edd-a2e9-40eb-9282-c91689c9aa54" providerId="AD" clId="Web-{FA8623CE-17C3-492F-B49E-9E61629A1BE8}" dt="2022-07-30T14:28:00.398" v="0" actId="1076"/>
          <ac:spMkLst>
            <pc:docMk/>
            <pc:sldMk cId="48896796" sldId="2134804257"/>
            <ac:spMk id="42" creationId="{BF998F97-93D3-D240-9D22-A88EBCD1F93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1/23/2023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summarize, here</a:t>
            </a:r>
            <a:r>
              <a:rPr lang="en-US" baseline="0"/>
              <a:t> are the trends in application development.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84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www meant world wide web, around 2 decades back, the new 3Ws represent modern ways of working needed for Digital -which is newer ways of work, workplace and workforce.</a:t>
            </a:r>
            <a:endParaRPr lang="en-US"/>
          </a:p>
          <a:p>
            <a:r>
              <a:rPr lang="en-US"/>
              <a:t>The</a:t>
            </a:r>
            <a:r>
              <a:rPr lang="en-US" baseline="0"/>
              <a:t> way we operate is centered around 3Ws.</a:t>
            </a:r>
          </a:p>
          <a:p>
            <a:r>
              <a:rPr lang="en-US" baseline="0"/>
              <a:t>Work:  This is about the type of work we do that involves new thinking, new engineering and new technology.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the roles in FSE community and as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are all aware that we have a canonical model aligned to all the roles.</a:t>
            </a:r>
          </a:p>
          <a:p>
            <a:endParaRPr lang="en-US" sz="120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based programs is a transformational journey with a well-distributed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n-depth specialization across the 7 competency areas.  It provides a capability to work through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phases of the product development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forms the basis of role fitment and enables career planning for associates and objective career guidance for managers.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forms the core competency of the FSE and is further broken down into 6 competencies -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Languages, Products &amp; Frameworks, Platforms, </a:t>
            </a:r>
            <a:r>
              <a:rPr lang="en-US" sz="1200" b="0">
                <a:solidFill>
                  <a:schemeClr val="bg1"/>
                </a:solidFill>
                <a:cs typeface="Calibri Light" panose="020F0302020204030204" pitchFamily="34" charset="0"/>
              </a:rPr>
              <a:t>Architecture Building Blocks</a:t>
            </a: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Engineering Quality, Engineering Mindset. Each of these</a:t>
            </a:r>
            <a:r>
              <a:rPr lang="en-US" sz="1200" b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competencies have certain set of skills at a prescribed skill depth as per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Dreyfus scale.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know more about the canonical model, you can refer to </a:t>
            </a:r>
            <a:r>
              <a:rPr lang="en-U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Be.Cognizant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FSE Community page. We have a suite of Role based programs that are in alignment with this canonical model approach and we will walk you through the programs in the upcoming slides. 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22FD14-1133-46C4-82D7-E82F8414A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84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D583EDDC-C131-EB47-8DCA-9F081D89D356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6160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272422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2731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02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1178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1/23/2023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6481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6">
  <p:cSld name="Blank 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4">
            <a:extLst>
              <a:ext uri="{FF2B5EF4-FFF2-40B4-BE49-F238E27FC236}">
                <a16:creationId xmlns:a16="http://schemas.microsoft.com/office/drawing/2014/main" id="{41F92874-B501-4D4C-A73A-0A84C0E85394}"/>
              </a:ext>
            </a:extLst>
          </p:cNvPr>
          <p:cNvSpPr/>
          <p:nvPr userDrawn="1"/>
        </p:nvSpPr>
        <p:spPr>
          <a:xfrm>
            <a:off x="1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0FAAB85F-DF67-9A46-A5B4-9D3565E80864}"/>
              </a:ext>
            </a:extLst>
          </p:cNvPr>
          <p:cNvSpPr/>
          <p:nvPr userDrawn="1"/>
        </p:nvSpPr>
        <p:spPr>
          <a:xfrm>
            <a:off x="1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2">
            <a:extLst>
              <a:ext uri="{FF2B5EF4-FFF2-40B4-BE49-F238E27FC236}">
                <a16:creationId xmlns:a16="http://schemas.microsoft.com/office/drawing/2014/main" id="{93289A76-A509-0E4B-A5F7-AEAE5AA26020}"/>
              </a:ext>
            </a:extLst>
          </p:cNvPr>
          <p:cNvSpPr txBox="1"/>
          <p:nvPr userDrawn="1"/>
        </p:nvSpPr>
        <p:spPr>
          <a:xfrm>
            <a:off x="424392" y="4789198"/>
            <a:ext cx="228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900" b="1">
                <a:solidFill>
                  <a:schemeClr val="tx2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767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23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i="0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23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17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CFF2D-F8B1-8147-AB38-CC95B6A0DC5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271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48446B5-212D-074E-BC66-04A77BF15448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760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844929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046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541393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1249103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1284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7305685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263170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52546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29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193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6225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13794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53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401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5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51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994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" t="518" b="1"/>
          <a:stretch/>
        </p:blipFill>
        <p:spPr>
          <a:xfrm>
            <a:off x="0" y="0"/>
            <a:ext cx="9162390" cy="51435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5554C-EB14-2046-90C0-AF9837C1259A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2021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AB1C5-38A7-3C44-A8F5-47C0054CF1F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31;p4">
            <a:extLst>
              <a:ext uri="{FF2B5EF4-FFF2-40B4-BE49-F238E27FC236}">
                <a16:creationId xmlns:a16="http://schemas.microsoft.com/office/drawing/2014/main" id="{E927B5E3-0EDA-AF4A-ADBD-DE8FCE7B4B66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B17C19-24BC-3A49-8CDF-62EB7D35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0118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8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680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94967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7"/>
            <a:ext cx="6858000" cy="1246495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F4BC96C8-DC7A-453D-BE07-DF8337EE4673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917997"/>
            <a:ext cx="2057400" cy="123111"/>
          </a:xfrm>
          <a:prstGeom prst="rect">
            <a:avLst/>
          </a:prstGeom>
        </p:spPr>
        <p:txBody>
          <a:bodyPr/>
          <a:lstStyle/>
          <a:p>
            <a:fld id="{3BEF4AC0-C795-46C5-803C-8B45844EC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508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1/23/2023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ogle Shape;156;p34">
            <a:extLst>
              <a:ext uri="{FF2B5EF4-FFF2-40B4-BE49-F238E27FC236}">
                <a16:creationId xmlns:a16="http://schemas.microsoft.com/office/drawing/2014/main" id="{C87C3063-8A4C-DD43-AC52-7632409D36EF}"/>
              </a:ext>
            </a:extLst>
          </p:cNvPr>
          <p:cNvPicPr preferRelativeResize="0"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243" y="4719775"/>
            <a:ext cx="821171" cy="39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3604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7A60C-8C3A-D144-9653-F0AA568AD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35" y="485812"/>
            <a:ext cx="4565352" cy="352084"/>
          </a:xfrm>
        </p:spPr>
        <p:txBody>
          <a:bodyPr wrap="none"/>
          <a:lstStyle>
            <a:lvl1pPr algn="l">
              <a:lnSpc>
                <a:spcPct val="88000"/>
              </a:lnSpc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711410-A4EE-0A4B-965F-BB8B14289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1A0C6-3525-7248-A70B-9658164EA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5BFDF-AC46-4944-A9E6-2380274986B2}"/>
              </a:ext>
            </a:extLst>
          </p:cNvPr>
          <p:cNvSpPr/>
          <p:nvPr/>
        </p:nvSpPr>
        <p:spPr>
          <a:xfrm>
            <a:off x="1" y="564445"/>
            <a:ext cx="292231" cy="2446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09388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1/23/2023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80742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6">
  <p:cSld name="Blank 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4">
            <a:extLst>
              <a:ext uri="{FF2B5EF4-FFF2-40B4-BE49-F238E27FC236}">
                <a16:creationId xmlns:a16="http://schemas.microsoft.com/office/drawing/2014/main" id="{41F92874-B501-4D4C-A73A-0A84C0E85394}"/>
              </a:ext>
            </a:extLst>
          </p:cNvPr>
          <p:cNvSpPr/>
          <p:nvPr userDrawn="1"/>
        </p:nvSpPr>
        <p:spPr>
          <a:xfrm>
            <a:off x="1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0FAAB85F-DF67-9A46-A5B4-9D3565E80864}"/>
              </a:ext>
            </a:extLst>
          </p:cNvPr>
          <p:cNvSpPr/>
          <p:nvPr userDrawn="1"/>
        </p:nvSpPr>
        <p:spPr>
          <a:xfrm>
            <a:off x="1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2">
            <a:extLst>
              <a:ext uri="{FF2B5EF4-FFF2-40B4-BE49-F238E27FC236}">
                <a16:creationId xmlns:a16="http://schemas.microsoft.com/office/drawing/2014/main" id="{93289A76-A509-0E4B-A5F7-AEAE5AA26020}"/>
              </a:ext>
            </a:extLst>
          </p:cNvPr>
          <p:cNvSpPr txBox="1"/>
          <p:nvPr userDrawn="1"/>
        </p:nvSpPr>
        <p:spPr>
          <a:xfrm>
            <a:off x="424392" y="4789198"/>
            <a:ext cx="228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900" b="1">
                <a:solidFill>
                  <a:schemeClr val="tx2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0749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3748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4CA3-897B-4468-B811-9627C6B6F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CBF29-30CA-45D4-9F5F-8DE49BBEF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1B29F-5B42-459E-95E4-FDD7A06D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D6468-591F-4733-A2B0-8C473542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15AE-F015-40A2-BD2B-5F25D946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4615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F267-115E-4037-A595-D4F2376E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17D45-1B2C-47F0-9323-C2D4F11B9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BD4F-9594-4D7E-9B6F-D26DBBC2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B9E42-5D65-4658-AB31-015DCFC2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0DEB-2F1C-49D8-A646-BA9EF130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8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2B82-64EA-4162-AE97-D562D0AA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089BD-500D-4C37-9FF2-67759BBC8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61F8-55F1-465E-9982-1C9EA5EC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CE250-75A3-4A5A-B289-E729B05E0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B90CC-C0EB-46F9-A479-89AB2D4E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343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C6C1-AD08-4F04-A1B2-0B453014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D84A-25D7-46FA-9985-0F54879DF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03E4A-8283-4506-80B8-DEE99DC6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5928E-EE05-42BD-B1D0-F031B45E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85B82-23AC-45E4-B0A6-522DB115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FBC5F-C36A-45B2-9C73-86EF23C1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289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2473-E6F5-408F-9B8B-B0E19C64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4025-57E9-45A5-9919-7C65F4EE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7949-0404-4FEC-AF1F-D4C5A85EF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6A0F8-0685-4F22-B5FB-EA2D45FFC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23DD9-F7BB-40CB-B4B3-033716BF3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C26A3-1E83-470B-A257-EDE2BF49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8F6A3-E24D-4F92-9F4E-1EAB7C99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BD69D-1A23-4325-A508-F9075C86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70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7EBA-1C4C-4393-9315-9F5E31F3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8C031-1A32-4CB7-B577-875FC9D8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B6E99-791E-4982-BBF9-D5DC209C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B16D5-FB67-43ED-A9EE-16E3AF7A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688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A0F62-2C2C-4352-BCAA-AE0A513D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6064-B53D-43D3-BD31-498753D1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251B0-CBF1-468C-97C9-0EF938C5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671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FAE-BE79-48A6-B574-65490C57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C03D-D14D-4E00-9D7D-F5D58406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CCF60-9ED3-44B7-A4D0-8D42C36F3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127BD-5A26-41C0-9524-09192E38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F613-4009-49A4-A32B-05C872F3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8E1AA-0C3F-4807-87A6-D371C3F4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219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E9A5-9BAC-4E68-B3D7-F8EDD32E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2A5CF-CB81-452F-9599-D17F7A474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251D4-D970-45F2-91AC-4A85019BE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2DE13-3A58-4A5A-B4F7-2ACC879A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1DA99-FBBA-4C6C-B350-D9832515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17284-1B2C-4B4B-855A-C86CE759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32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89A5-5B23-4207-8831-FA143A0C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28A6F-26C2-41C2-BDD5-D93D5F034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1BE56-3671-4A0D-8501-F216FF79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B564D-6A5C-446A-ABFE-6EBE6A34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B513B-BB82-4273-9BA3-FE361B2C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256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B13F8-FA56-44C7-A201-E2DABCAE5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B5F70-8678-4D9E-B3B3-84E8D5368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7998-9183-4413-8F33-38A607AD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6AE34-D7C8-4A2C-BAA5-9CE6D1F1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39BF-6D7A-4D59-9A21-8785F87B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29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6">
  <p:cSld name="Blank 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4">
            <a:extLst>
              <a:ext uri="{FF2B5EF4-FFF2-40B4-BE49-F238E27FC236}">
                <a16:creationId xmlns:a16="http://schemas.microsoft.com/office/drawing/2014/main" id="{41F92874-B501-4D4C-A73A-0A84C0E85394}"/>
              </a:ext>
            </a:extLst>
          </p:cNvPr>
          <p:cNvSpPr/>
          <p:nvPr userDrawn="1"/>
        </p:nvSpPr>
        <p:spPr>
          <a:xfrm>
            <a:off x="1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8;p4">
            <a:extLst>
              <a:ext uri="{FF2B5EF4-FFF2-40B4-BE49-F238E27FC236}">
                <a16:creationId xmlns:a16="http://schemas.microsoft.com/office/drawing/2014/main" id="{0FAAB85F-DF67-9A46-A5B4-9D3565E80864}"/>
              </a:ext>
            </a:extLst>
          </p:cNvPr>
          <p:cNvSpPr/>
          <p:nvPr userDrawn="1"/>
        </p:nvSpPr>
        <p:spPr>
          <a:xfrm>
            <a:off x="1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89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 Regular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4;p22">
            <a:extLst>
              <a:ext uri="{FF2B5EF4-FFF2-40B4-BE49-F238E27FC236}">
                <a16:creationId xmlns:a16="http://schemas.microsoft.com/office/drawing/2014/main" id="{93289A76-A509-0E4B-A5F7-AEAE5AA26020}"/>
              </a:ext>
            </a:extLst>
          </p:cNvPr>
          <p:cNvSpPr txBox="1"/>
          <p:nvPr userDrawn="1"/>
        </p:nvSpPr>
        <p:spPr>
          <a:xfrm>
            <a:off x="424392" y="4789198"/>
            <a:ext cx="228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z="900" b="1">
                <a:solidFill>
                  <a:schemeClr val="tx2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61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295200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1266707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2810348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93765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321516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1674246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927337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121031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38B2183E-A87A-4B4C-85D5-675EDE775A6E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2535715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2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410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1876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23130626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04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49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934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380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1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3220713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19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68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467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55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600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603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Only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C31B282A-3358-5443-A4A6-62E1BB49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048" y="4773169"/>
            <a:ext cx="3479416" cy="1830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273F061-18D9-AE47-B1B9-C2DDDD3C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56966"/>
            <a:ext cx="8385048" cy="5096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6EE9D35-18DA-7D46-8430-EF4D4ADB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348582"/>
            <a:ext cx="8385048" cy="32325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495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eader Only ne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273F061-18D9-AE47-B1B9-C2DDDD3C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56966"/>
            <a:ext cx="8385048" cy="5096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6EE9D35-18DA-7D46-8430-EF4D4ADB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348582"/>
            <a:ext cx="8385048" cy="32325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647E7-8548-6C45-AC95-20C3B0851B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846865" y="4826644"/>
            <a:ext cx="915300" cy="196442"/>
          </a:xfrm>
          <a:prstGeom prst="rect">
            <a:avLst/>
          </a:prstGeom>
        </p:spPr>
      </p:pic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5D6CACD5-0D55-8648-A263-B5C12712A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048" y="4773169"/>
            <a:ext cx="3479416" cy="1830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bg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64971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C68C7811-544E-7E42-9BF8-D579B7000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048" y="4773169"/>
            <a:ext cx="3479416" cy="1830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A7169AE-3962-CA4A-AD83-40F40E11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56966"/>
            <a:ext cx="8385048" cy="6486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78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97681-CA25-4147-BA02-3AC4C7E41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5150"/>
            <a:ext cx="9144000" cy="51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199" y="384050"/>
            <a:ext cx="2743200" cy="441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1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800600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7532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r="12500"/>
          <a:stretch/>
        </p:blipFill>
        <p:spPr>
          <a:xfrm>
            <a:off x="0" y="-762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8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800600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198" y="384049"/>
            <a:ext cx="2743200" cy="4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3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8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Speaker’s Full Name</a:t>
            </a:r>
          </a:p>
          <a:p>
            <a:pPr lvl="1"/>
            <a:r>
              <a:rPr lang="en-US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800600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/>
              <a:t>© 2020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199" y="384049"/>
            <a:ext cx="2743200" cy="4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137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marL="457189" lvl="1" indent="-457189">
              <a:buNone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1" y="1261871"/>
            <a:ext cx="2757488" cy="3319272"/>
          </a:xfrm>
          <a:noFill/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Drag picture to placeholder or click icon to add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384947" y="4690872"/>
            <a:ext cx="838415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6488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05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  <a:p>
            <a:pPr lvl="1"/>
            <a:endParaRPr lang="en-US"/>
          </a:p>
          <a:p>
            <a:pPr lvl="0"/>
            <a:r>
              <a:rPr lang="en-US"/>
              <a:t>Numbered text</a:t>
            </a:r>
          </a:p>
          <a:p>
            <a:pPr lvl="1"/>
            <a:r>
              <a:rPr lang="en-US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384947" y="4690872"/>
            <a:ext cx="838415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3E9B9F5-6341-491A-85C1-B63C0E188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6488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3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0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98CC960-E433-4961-97F4-8B266498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48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, 2-Column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E99A-11B3-4572-AF49-8C29B969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3844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DFAA-C481-4FB6-91AE-F3350B8D7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0872"/>
            <a:ext cx="4114800" cy="576072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b="1" dirty="0">
                <a:solidFill>
                  <a:schemeClr val="tx1"/>
                </a:solidFill>
              </a:defRPr>
            </a:lvl1pPr>
            <a:lvl2pPr marL="0" indent="0">
              <a:buNone/>
              <a:defRPr b="1">
                <a:solidFill>
                  <a:schemeClr val="tx1"/>
                </a:solidFill>
              </a:defRPr>
            </a:lvl2pPr>
            <a:lvl3pPr marL="0" indent="0">
              <a:buNone/>
              <a:defRPr sz="1800" b="1">
                <a:solidFill>
                  <a:schemeClr val="tx1"/>
                </a:solidFill>
              </a:defRPr>
            </a:lvl3pPr>
            <a:lvl4pPr marL="0" indent="0">
              <a:buNone/>
              <a:defRPr sz="1800" b="1">
                <a:solidFill>
                  <a:schemeClr val="tx1"/>
                </a:solidFill>
              </a:defRPr>
            </a:lvl4pPr>
            <a:lvl5pPr marL="0" indent="0"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buNone/>
              <a:defRPr sz="1800" b="1">
                <a:solidFill>
                  <a:schemeClr val="tx1"/>
                </a:solidFill>
              </a:defRPr>
            </a:lvl6pPr>
            <a:lvl7pPr marL="0" indent="0">
              <a:buNone/>
              <a:defRPr sz="1800" b="1">
                <a:solidFill>
                  <a:schemeClr val="tx1"/>
                </a:solidFill>
              </a:defRPr>
            </a:lvl7pPr>
            <a:lvl8pPr marL="0" indent="0">
              <a:buNone/>
              <a:defRPr sz="1800" b="1">
                <a:solidFill>
                  <a:schemeClr val="tx1"/>
                </a:solidFill>
              </a:defRPr>
            </a:lvl8pPr>
            <a:lvl9pPr marL="0" indent="0"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8CC1-FF60-4957-A42D-8194CAF7C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878808"/>
            <a:ext cx="4114800" cy="2702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A43C1-9284-49FF-9858-097A5A251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9276" y="1260872"/>
            <a:ext cx="4119821" cy="57607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buNone/>
              <a:defRPr sz="1800" b="1">
                <a:solidFill>
                  <a:schemeClr val="tx1"/>
                </a:solidFill>
              </a:defRPr>
            </a:lvl3pPr>
            <a:lvl4pPr marL="0" indent="0">
              <a:buNone/>
              <a:defRPr sz="1800" b="1">
                <a:solidFill>
                  <a:schemeClr val="tx1"/>
                </a:solidFill>
              </a:defRPr>
            </a:lvl4pPr>
            <a:lvl5pPr marL="0" indent="0"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buNone/>
              <a:defRPr sz="1800" b="1">
                <a:solidFill>
                  <a:schemeClr val="tx1"/>
                </a:solidFill>
              </a:defRPr>
            </a:lvl6pPr>
            <a:lvl7pPr marL="0" indent="0">
              <a:buNone/>
              <a:defRPr sz="1800" b="1">
                <a:solidFill>
                  <a:schemeClr val="tx1"/>
                </a:solidFill>
              </a:defRPr>
            </a:lvl7pPr>
            <a:lvl8pPr marL="0" indent="0">
              <a:buNone/>
              <a:defRPr sz="1800" b="1">
                <a:solidFill>
                  <a:schemeClr val="tx1"/>
                </a:solidFill>
              </a:defRPr>
            </a:lvl8pPr>
            <a:lvl9pPr marL="0" indent="0"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7AD90-39E3-4265-8B8B-59CFE81D1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9276" y="1878808"/>
            <a:ext cx="4119821" cy="2702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5C4DC-ABAE-46A6-80EC-5588913F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C3ACD-E960-4B1D-8ED2-EA1A736F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8F024-F689-477A-A36F-B7F3F467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A1862-47CF-4764-A7FE-F6E4702566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2FACED-1B7D-4C4A-9BF0-C7901963B1FA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43BBDBF-A50A-46BB-9F96-029BFE2F1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119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CCBA475-5BDB-47D0-BDF0-7BFE9ADC0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30790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085850"/>
            <a:ext cx="4030790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5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4C751-F72C-4E04-91FD-869F572BD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23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9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BF2E84-B78D-44CA-B926-D939F7B47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246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1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DB698FA-E456-48DA-9808-B7BF7CFE4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03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5" y="2240280"/>
            <a:ext cx="4114800" cy="2340864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EDBD3-E830-4765-9995-C34144924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493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62539-4038-412E-B7C9-35E06807B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07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9"/>
            <a:ext cx="2688336" cy="15087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5"/>
            <a:ext cx="2688336" cy="15087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00CB1-0DF5-4CFD-829D-4DFC7166E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73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02453-3F52-4DCD-B4F4-280367C9E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804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AEF50B-A4B2-44FB-BC4D-796FAB653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32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56C594-D71E-4BA2-9709-B9910DA35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0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F82E2-C699-4E6D-97DF-098BBD7835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8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14D11-FB4F-4349-B46C-DB0A7DE36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89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53647-F85F-48C4-9DEC-C53BB99E3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25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9948" y="-9144"/>
            <a:ext cx="1242587" cy="518863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1ABA7-EDD9-4FB7-86CC-5DA24E9FAE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81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D22C00-240B-49D6-A24B-5DDA1AFD6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668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0" indent="-231770">
              <a:buNone/>
              <a:defRPr sz="4400">
                <a:solidFill>
                  <a:schemeClr val="bg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805BC0-59B6-40EA-A5FD-2B32706F5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6488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71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49656F2-3EBB-4CC4-8E9B-718F5BCCA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05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274320"/>
            <a:ext cx="8382437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067B33-0ACF-4D8C-9A07-0A3FAB172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887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1B8B66-3C25-48F2-AE7E-D1151FB5BB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35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282DF-3476-4F45-A2B5-8A3DFE3A8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37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C50C1C-49F3-4549-B75E-A94C2BEFE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F6228913-7DB2-6D4B-9BEE-CCF65E63F9A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274320"/>
            <a:ext cx="8382437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61CEC3-549A-4527-B794-CB350F523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00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4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D6F178-E991-4551-B682-5C09245FD6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94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4498975" cy="4572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ADAAA-0168-414C-B82D-50B7395D7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071360" y="4780026"/>
            <a:ext cx="170421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53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499" r="12507"/>
          <a:stretch/>
        </p:blipFill>
        <p:spPr>
          <a:xfrm>
            <a:off x="0" y="1"/>
            <a:ext cx="9144000" cy="5151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5" y="-9722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611139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37403" y="384049"/>
            <a:ext cx="2743200" cy="4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598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9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7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3170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1" y="4693635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800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599415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2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80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770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7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9989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4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8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4" y="2452018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594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4" y="3206950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35608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FA48524-765B-1C43-866C-71CD7CA85B19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99330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1"/>
            <a:ext cx="8417052" cy="331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BCD2DE6-441A-4851-A378-E24849625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504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2021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9" b="20803"/>
          <a:stretch/>
        </p:blipFill>
        <p:spPr>
          <a:xfrm>
            <a:off x="7067708" y="4804592"/>
            <a:ext cx="1796727" cy="2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721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1" y="4751510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9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20" y="382877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4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Double Line Title Here</a:t>
            </a:r>
            <a:br>
              <a:rPr lang="en-US"/>
            </a:br>
            <a:r>
              <a:rPr lang="en-US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8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4" y="2730313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594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4" y="3485245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2619662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80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1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981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F09C-DAA7-4924-A42E-5B766CF5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19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13539" y="700088"/>
            <a:ext cx="8339463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00427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</p:spTree>
    <p:extLst>
      <p:ext uri="{BB962C8B-B14F-4D97-AF65-F5344CB8AC3E}">
        <p14:creationId xmlns:p14="http://schemas.microsoft.com/office/powerpoint/2010/main" val="360256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image" Target="../media/image1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0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6479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C8A0BA3-6706-7D4F-A6B3-A03EF326331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05" r:id="rId2"/>
    <p:sldLayoutId id="2147484214" r:id="rId3"/>
    <p:sldLayoutId id="2147484207" r:id="rId4"/>
    <p:sldLayoutId id="2147484211" r:id="rId5"/>
    <p:sldLayoutId id="2147484212" r:id="rId6"/>
    <p:sldLayoutId id="2147484213" r:id="rId7"/>
    <p:sldLayoutId id="2147484215" r:id="rId8"/>
    <p:sldLayoutId id="2147484216" r:id="rId9"/>
    <p:sldLayoutId id="2147484217" r:id="rId10"/>
    <p:sldLayoutId id="2147484218" r:id="rId11"/>
    <p:sldLayoutId id="2147484232" r:id="rId12"/>
    <p:sldLayoutId id="2147484219" r:id="rId13"/>
    <p:sldLayoutId id="2147484221" r:id="rId14"/>
    <p:sldLayoutId id="2147484220" r:id="rId15"/>
    <p:sldLayoutId id="2147484222" r:id="rId16"/>
    <p:sldLayoutId id="2147484223" r:id="rId17"/>
    <p:sldLayoutId id="2147484224" r:id="rId18"/>
    <p:sldLayoutId id="2147484225" r:id="rId19"/>
    <p:sldLayoutId id="2147484226" r:id="rId20"/>
    <p:sldLayoutId id="2147484238" r:id="rId21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0183" y="4759541"/>
            <a:ext cx="922817" cy="2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>
          <p15:clr>
            <a:srgbClr val="F26B43"/>
          </p15:clr>
        </p15:guide>
        <p15:guide id="3" pos="5520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orient="horz" pos="5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  <p:sldLayoutId id="2147484282" r:id="rId12"/>
    <p:sldLayoutId id="2147484283" r:id="rId13"/>
    <p:sldLayoutId id="2147484284" r:id="rId14"/>
    <p:sldLayoutId id="2147484285" r:id="rId15"/>
    <p:sldLayoutId id="2147484286" r:id="rId16"/>
    <p:sldLayoutId id="2147484287" r:id="rId17"/>
    <p:sldLayoutId id="2147484288" r:id="rId18"/>
    <p:sldLayoutId id="2147484289" r:id="rId19"/>
    <p:sldLayoutId id="2147484290" r:id="rId20"/>
    <p:sldLayoutId id="2147484291" r:id="rId21"/>
    <p:sldLayoutId id="2147484292" r:id="rId22"/>
    <p:sldLayoutId id="2147484293" r:id="rId23"/>
    <p:sldLayoutId id="2147484294" r:id="rId24"/>
    <p:sldLayoutId id="2147484295" r:id="rId25"/>
    <p:sldLayoutId id="2147484296" r:id="rId26"/>
    <p:sldLayoutId id="2147484297" r:id="rId27"/>
    <p:sldLayoutId id="2147484298" r:id="rId28"/>
    <p:sldLayoutId id="2147484299" r:id="rId29"/>
    <p:sldLayoutId id="2147484300" r:id="rId30"/>
    <p:sldLayoutId id="2147484301" r:id="rId31"/>
    <p:sldLayoutId id="2147484302" r:id="rId32"/>
    <p:sldLayoutId id="2147484303" r:id="rId33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94" indent="-228594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189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78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2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70" y="4742067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</p:sldLayoutIdLst>
  <p:hf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5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46" indent="-171446" algn="l" defTabSz="914355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40" indent="-171446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74" indent="-115885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17" indent="-173034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44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32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20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20" indent="-228588" algn="l" defTabSz="914355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>
          <p15:clr>
            <a:srgbClr val="F26B43"/>
          </p15:clr>
        </p15:guide>
        <p15:guide id="3" pos="5520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orient="horz" pos="5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>
          <p15:clr>
            <a:srgbClr val="F26B43"/>
          </p15:clr>
        </p15:guide>
        <p15:guide id="3" pos="5520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orient="horz" pos="56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0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  <p:sldLayoutId id="2147484353" r:id="rId17"/>
    <p:sldLayoutId id="2147484354" r:id="rId18"/>
    <p:sldLayoutId id="2147484355" r:id="rId19"/>
    <p:sldLayoutId id="2147484356" r:id="rId20"/>
    <p:sldLayoutId id="2147484357" r:id="rId21"/>
    <p:sldLayoutId id="2147484358" r:id="rId22"/>
    <p:sldLayoutId id="2147484359" r:id="rId23"/>
    <p:sldLayoutId id="2147484360" r:id="rId24"/>
    <p:sldLayoutId id="2147484361" r:id="rId25"/>
    <p:sldLayoutId id="2147484362" r:id="rId26"/>
    <p:sldLayoutId id="2147484363" r:id="rId27"/>
    <p:sldLayoutId id="2147484364" r:id="rId28"/>
    <p:sldLayoutId id="2147484365" r:id="rId29"/>
    <p:sldLayoutId id="2147484366" r:id="rId30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5520">
          <p15:clr>
            <a:srgbClr val="F26B43"/>
          </p15:clr>
        </p15:guide>
        <p15:guide id="8" orient="horz" pos="2988">
          <p15:clr>
            <a:srgbClr val="F26B43"/>
          </p15:clr>
        </p15:guide>
        <p15:guide id="9" orient="horz" pos="56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5569B-24A8-4A0C-950C-332F9D9D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0E7C-8734-4301-8408-6D8A1550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DD9CC-ABB0-43B7-9511-F37E495ED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0940-B8F9-40E3-9112-0607BE6D60B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F9347-C3B2-4A9E-8E3F-5CAE70F0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08AB9-4791-4207-B3E8-BE8720CBC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A16DA-18FB-4327-8F48-DFE13E218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png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emf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5" Type="http://schemas.openxmlformats.org/officeDocument/2006/relationships/image" Target="../media/image8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Relationship Id="rId14" Type="http://schemas.openxmlformats.org/officeDocument/2006/relationships/image" Target="../media/image8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44.png"/><Relationship Id="rId4" Type="http://schemas.openxmlformats.org/officeDocument/2006/relationships/image" Target="../media/image8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78.emf"/><Relationship Id="rId3" Type="http://schemas.openxmlformats.org/officeDocument/2006/relationships/image" Target="../media/image91.emf"/><Relationship Id="rId21" Type="http://schemas.openxmlformats.org/officeDocument/2006/relationships/image" Target="../media/image44.png"/><Relationship Id="rId7" Type="http://schemas.openxmlformats.org/officeDocument/2006/relationships/image" Target="../media/image94.emf"/><Relationship Id="rId12" Type="http://schemas.openxmlformats.org/officeDocument/2006/relationships/image" Target="../media/image99.png"/><Relationship Id="rId17" Type="http://schemas.openxmlformats.org/officeDocument/2006/relationships/image" Target="../media/image76.emf"/><Relationship Id="rId2" Type="http://schemas.openxmlformats.org/officeDocument/2006/relationships/image" Target="../media/image90.emf"/><Relationship Id="rId16" Type="http://schemas.openxmlformats.org/officeDocument/2006/relationships/image" Target="../media/image75.emf"/><Relationship Id="rId20" Type="http://schemas.openxmlformats.org/officeDocument/2006/relationships/image" Target="../media/image80.emf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77.emf"/><Relationship Id="rId11" Type="http://schemas.openxmlformats.org/officeDocument/2006/relationships/image" Target="../media/image98.png"/><Relationship Id="rId5" Type="http://schemas.openxmlformats.org/officeDocument/2006/relationships/image" Target="../media/image93.emf"/><Relationship Id="rId15" Type="http://schemas.openxmlformats.org/officeDocument/2006/relationships/image" Target="../media/image74.emf"/><Relationship Id="rId10" Type="http://schemas.openxmlformats.org/officeDocument/2006/relationships/image" Target="../media/image97.png"/><Relationship Id="rId19" Type="http://schemas.openxmlformats.org/officeDocument/2006/relationships/image" Target="../media/image79.emf"/><Relationship Id="rId4" Type="http://schemas.openxmlformats.org/officeDocument/2006/relationships/image" Target="../media/image92.emf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4.png"/><Relationship Id="rId5" Type="http://schemas.openxmlformats.org/officeDocument/2006/relationships/image" Target="../media/image105.tiff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107.png"/><Relationship Id="rId7" Type="http://schemas.openxmlformats.org/officeDocument/2006/relationships/image" Target="../media/image83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82.emf"/><Relationship Id="rId5" Type="http://schemas.openxmlformats.org/officeDocument/2006/relationships/image" Target="../media/image109.png"/><Relationship Id="rId10" Type="http://schemas.openxmlformats.org/officeDocument/2006/relationships/image" Target="../media/image44.png"/><Relationship Id="rId4" Type="http://schemas.openxmlformats.org/officeDocument/2006/relationships/image" Target="../media/image108.png"/><Relationship Id="rId9" Type="http://schemas.openxmlformats.org/officeDocument/2006/relationships/image" Target="../media/image8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85.emf"/><Relationship Id="rId7" Type="http://schemas.openxmlformats.org/officeDocument/2006/relationships/image" Target="../media/image107.png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12.png"/><Relationship Id="rId5" Type="http://schemas.openxmlformats.org/officeDocument/2006/relationships/image" Target="../media/image81.emf"/><Relationship Id="rId10" Type="http://schemas.openxmlformats.org/officeDocument/2006/relationships/image" Target="../media/image44.png"/><Relationship Id="rId4" Type="http://schemas.openxmlformats.org/officeDocument/2006/relationships/image" Target="../media/image111.tiff"/><Relationship Id="rId9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4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jpe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microsoft.com/office/2007/relationships/hdphoto" Target="../media/hdphoto1.wdp"/><Relationship Id="rId9" Type="http://schemas.openxmlformats.org/officeDocument/2006/relationships/image" Target="../media/image1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be.cognizant.com/sites/cognizant-digital-business/News/992165/introduction-to-elasticsearch-white-paper" TargetMode="External"/><Relationship Id="rId3" Type="http://schemas.openxmlformats.org/officeDocument/2006/relationships/hyperlink" Target="https://cognizantonline.sharepoint.com/sites/NAFSECommunity/SitePages/Role-Based-Access-Control.aspx" TargetMode="External"/><Relationship Id="rId7" Type="http://schemas.openxmlformats.org/officeDocument/2006/relationships/hyperlink" Target="https://be.cognizant.com/documents/preview/1022824/HackerRank-Journey-From-Disarray-to-Execution-Excellenc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teams.microsoft.com/l/entity/com.microsoft.teamspace.tab.wiki/tab::4e16dbe0-f3ea-4e03-b6e5-a0bd55dbdf95?context=%7B%22subEntityId%22%3A%22%7B%5C%22pageId%5C%22%3A8%2C%5C%22origin%5C%22%3A2%7D%22%2C%22channelId%22%3A%2219%3A3c68997e2629401db11fa0ae9d69610e%40thread.tacv2%22%7D&amp;tenantId=de08c407-19b9-427d-9fe8-edf254300ca7" TargetMode="External"/><Relationship Id="rId11" Type="http://schemas.openxmlformats.org/officeDocument/2006/relationships/hyperlink" Target="https://cognizantonline.sharepoint.com/sites/NAFSECommunity/SitePages/Home.aspx" TargetMode="External"/><Relationship Id="rId5" Type="http://schemas.openxmlformats.org/officeDocument/2006/relationships/hyperlink" Target="https://cognizantonline.sharepoint.com/sites/NAFSECommunity/SitePages/Worker-Service-in-.NET-Core.aspx" TargetMode="External"/><Relationship Id="rId10" Type="http://schemas.openxmlformats.org/officeDocument/2006/relationships/image" Target="../media/image123.png"/><Relationship Id="rId4" Type="http://schemas.openxmlformats.org/officeDocument/2006/relationships/hyperlink" Target="https://cognizantonline.sharepoint.com/sites/NAFSECommunity/SitePages/CouchBase-Concepts(1).aspx" TargetMode="External"/><Relationship Id="rId9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4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4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1" y="4436336"/>
            <a:ext cx="1737713" cy="505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01" y="623281"/>
            <a:ext cx="4845299" cy="431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17" y="4785920"/>
            <a:ext cx="1422473" cy="311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C80A3-2162-6A42-A467-1EEB9698C5EB}"/>
              </a:ext>
            </a:extLst>
          </p:cNvPr>
          <p:cNvSpPr txBox="1">
            <a:spLocks/>
          </p:cNvSpPr>
          <p:nvPr/>
        </p:nvSpPr>
        <p:spPr>
          <a:xfrm>
            <a:off x="576847" y="1452797"/>
            <a:ext cx="5211003" cy="1329595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80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Stack Engineering Community</a:t>
            </a:r>
            <a:br>
              <a:rPr lang="en-US" sz="280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Cognizant Digital Engineering</a:t>
            </a:r>
            <a:endParaRPr lang="en-US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4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22389D-97AC-43E3-932E-F72BB0D9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63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1002342" y="954313"/>
            <a:ext cx="6905409" cy="503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 defTabSz="685800">
              <a:defRPr/>
            </a:pPr>
            <a:r>
              <a:rPr lang="en-US"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FSE Canonical Model forms the basis of role-based enablement needs, hiring, role fitment and enables career planning for associates and objective career guidance for managers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90784" y="12762"/>
            <a:ext cx="64574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2100" b="1">
                <a:solidFill>
                  <a:srgbClr val="FFFFFF"/>
                </a:solidFill>
                <a:latin typeface="Arial" panose="020B0604020202020204"/>
              </a:rPr>
              <a:t>FSE Canonical Model</a:t>
            </a:r>
            <a:endParaRPr lang="en-US" sz="2000" b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18209" y="210858"/>
            <a:ext cx="6457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FSE Canonical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60206-2C33-41DB-8D7E-9C1FEA41858B}"/>
              </a:ext>
            </a:extLst>
          </p:cNvPr>
          <p:cNvGrpSpPr/>
          <p:nvPr/>
        </p:nvGrpSpPr>
        <p:grpSpPr>
          <a:xfrm>
            <a:off x="218209" y="2325851"/>
            <a:ext cx="8761790" cy="2074727"/>
            <a:chOff x="52057" y="1243347"/>
            <a:chExt cx="8761790" cy="2074727"/>
          </a:xfrm>
        </p:grpSpPr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2034120" y="1296255"/>
              <a:ext cx="4492" cy="1983692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837472" y="1290002"/>
              <a:ext cx="9673" cy="2028072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709" y="1243347"/>
              <a:ext cx="1798138" cy="1775263"/>
            </a:xfrm>
            <a:prstGeom prst="rect">
              <a:avLst/>
            </a:prstGeom>
          </p:spPr>
        </p:pic>
        <p:grpSp>
          <p:nvGrpSpPr>
            <p:cNvPr id="91" name="Group 90"/>
            <p:cNvGrpSpPr/>
            <p:nvPr/>
          </p:nvGrpSpPr>
          <p:grpSpPr>
            <a:xfrm>
              <a:off x="4109653" y="1306848"/>
              <a:ext cx="366731" cy="1793077"/>
              <a:chOff x="2744871" y="1894334"/>
              <a:chExt cx="479372" cy="2502674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02" name="Rectangle 84"/>
              <p:cNvSpPr/>
              <p:nvPr/>
            </p:nvSpPr>
            <p:spPr>
              <a:xfrm>
                <a:off x="2744871" y="1895471"/>
                <a:ext cx="468592" cy="2501537"/>
              </a:xfrm>
              <a:custGeom>
                <a:avLst/>
                <a:gdLst>
                  <a:gd name="connsiteX0" fmla="*/ 0 w 462190"/>
                  <a:gd name="connsiteY0" fmla="*/ 0 h 241663"/>
                  <a:gd name="connsiteX1" fmla="*/ 462190 w 462190"/>
                  <a:gd name="connsiteY1" fmla="*/ 0 h 241663"/>
                  <a:gd name="connsiteX2" fmla="*/ 462190 w 462190"/>
                  <a:gd name="connsiteY2" fmla="*/ 241663 h 241663"/>
                  <a:gd name="connsiteX3" fmla="*/ 0 w 462190"/>
                  <a:gd name="connsiteY3" fmla="*/ 241663 h 241663"/>
                  <a:gd name="connsiteX4" fmla="*/ 0 w 462190"/>
                  <a:gd name="connsiteY4" fmla="*/ 0 h 241663"/>
                  <a:gd name="connsiteX0" fmla="*/ 0 w 462190"/>
                  <a:gd name="connsiteY0" fmla="*/ 0 h 2475411"/>
                  <a:gd name="connsiteX1" fmla="*/ 462190 w 462190"/>
                  <a:gd name="connsiteY1" fmla="*/ 0 h 2475411"/>
                  <a:gd name="connsiteX2" fmla="*/ 383813 w 462190"/>
                  <a:gd name="connsiteY2" fmla="*/ 2475411 h 2475411"/>
                  <a:gd name="connsiteX3" fmla="*/ 0 w 462190"/>
                  <a:gd name="connsiteY3" fmla="*/ 241663 h 2475411"/>
                  <a:gd name="connsiteX4" fmla="*/ 0 w 462190"/>
                  <a:gd name="connsiteY4" fmla="*/ 0 h 2475411"/>
                  <a:gd name="connsiteX0" fmla="*/ 0 w 462190"/>
                  <a:gd name="connsiteY0" fmla="*/ 0 h 2475411"/>
                  <a:gd name="connsiteX1" fmla="*/ 462190 w 462190"/>
                  <a:gd name="connsiteY1" fmla="*/ 0 h 2475411"/>
                  <a:gd name="connsiteX2" fmla="*/ 383813 w 462190"/>
                  <a:gd name="connsiteY2" fmla="*/ 2475411 h 2475411"/>
                  <a:gd name="connsiteX3" fmla="*/ 65314 w 462190"/>
                  <a:gd name="connsiteY3" fmla="*/ 241663 h 2475411"/>
                  <a:gd name="connsiteX4" fmla="*/ 0 w 462190"/>
                  <a:gd name="connsiteY4" fmla="*/ 0 h 2475411"/>
                  <a:gd name="connsiteX0" fmla="*/ 0 w 462190"/>
                  <a:gd name="connsiteY0" fmla="*/ 0 h 2501537"/>
                  <a:gd name="connsiteX1" fmla="*/ 462190 w 462190"/>
                  <a:gd name="connsiteY1" fmla="*/ 0 h 2501537"/>
                  <a:gd name="connsiteX2" fmla="*/ 436064 w 462190"/>
                  <a:gd name="connsiteY2" fmla="*/ 2501537 h 2501537"/>
                  <a:gd name="connsiteX3" fmla="*/ 65314 w 462190"/>
                  <a:gd name="connsiteY3" fmla="*/ 241663 h 2501537"/>
                  <a:gd name="connsiteX4" fmla="*/ 0 w 462190"/>
                  <a:gd name="connsiteY4" fmla="*/ 0 h 2501537"/>
                  <a:gd name="connsiteX0" fmla="*/ 0 w 462190"/>
                  <a:gd name="connsiteY0" fmla="*/ 0 h 2501537"/>
                  <a:gd name="connsiteX1" fmla="*/ 462190 w 462190"/>
                  <a:gd name="connsiteY1" fmla="*/ 0 h 2501537"/>
                  <a:gd name="connsiteX2" fmla="*/ 436064 w 462190"/>
                  <a:gd name="connsiteY2" fmla="*/ 2501537 h 2501537"/>
                  <a:gd name="connsiteX3" fmla="*/ 65314 w 462190"/>
                  <a:gd name="connsiteY3" fmla="*/ 241663 h 2501537"/>
                  <a:gd name="connsiteX4" fmla="*/ 0 w 462190"/>
                  <a:gd name="connsiteY4" fmla="*/ 0 h 2501537"/>
                  <a:gd name="connsiteX0" fmla="*/ 6402 w 468592"/>
                  <a:gd name="connsiteY0" fmla="*/ 0 h 2501537"/>
                  <a:gd name="connsiteX1" fmla="*/ 468592 w 468592"/>
                  <a:gd name="connsiteY1" fmla="*/ 0 h 2501537"/>
                  <a:gd name="connsiteX2" fmla="*/ 442466 w 468592"/>
                  <a:gd name="connsiteY2" fmla="*/ 2501537 h 2501537"/>
                  <a:gd name="connsiteX3" fmla="*/ 0 w 468592"/>
                  <a:gd name="connsiteY3" fmla="*/ 337383 h 2501537"/>
                  <a:gd name="connsiteX4" fmla="*/ 6402 w 468592"/>
                  <a:gd name="connsiteY4" fmla="*/ 0 h 250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92" h="2501537">
                    <a:moveTo>
                      <a:pt x="6402" y="0"/>
                    </a:moveTo>
                    <a:lnTo>
                      <a:pt x="468592" y="0"/>
                    </a:lnTo>
                    <a:lnTo>
                      <a:pt x="442466" y="2501537"/>
                    </a:lnTo>
                    <a:cubicBezTo>
                      <a:pt x="331945" y="1813560"/>
                      <a:pt x="123583" y="1090674"/>
                      <a:pt x="0" y="337383"/>
                    </a:cubicBezTo>
                    <a:lnTo>
                      <a:pt x="64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143801" y="1894334"/>
                <a:ext cx="80442" cy="24805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2220979" y="1301599"/>
              <a:ext cx="1880993" cy="1717010"/>
              <a:chOff x="2215985" y="1053486"/>
              <a:chExt cx="2507991" cy="2289346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2215985" y="1053601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Engineering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215985" y="1383137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Operations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215985" y="1712673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Strategy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215985" y="2042209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Relationship Management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215985" y="2371745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People Management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215985" y="2701281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Management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215985" y="3030819"/>
                <a:ext cx="2008708" cy="312013"/>
              </a:xfrm>
              <a:prstGeom prst="rect">
                <a:avLst/>
              </a:prstGeom>
              <a:solidFill>
                <a:srgbClr val="0000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Marketing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244075" y="1053486"/>
                <a:ext cx="479901" cy="31369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62C07D89-AB3C-5645-9A4A-6C84111A9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7960" y="1111765"/>
                <a:ext cx="217833" cy="218141"/>
              </a:xfrm>
              <a:prstGeom prst="rect">
                <a:avLst/>
              </a:prstGeom>
            </p:spPr>
          </p:pic>
          <p:sp>
            <p:nvSpPr>
              <p:cNvPr id="128" name="Rectangle 127"/>
              <p:cNvSpPr/>
              <p:nvPr/>
            </p:nvSpPr>
            <p:spPr>
              <a:xfrm>
                <a:off x="4236736" y="1390904"/>
                <a:ext cx="484632" cy="30424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232155" y="1717851"/>
                <a:ext cx="484632" cy="30551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231865" y="2044798"/>
                <a:ext cx="484632" cy="30924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4231926" y="2371745"/>
                <a:ext cx="484632" cy="3076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4236736" y="2699538"/>
                <a:ext cx="484632" cy="31634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231865" y="3036449"/>
                <a:ext cx="484632" cy="30638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105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E69A15C0-8046-8146-83FA-A63B504DA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6690" y="1434248"/>
                <a:ext cx="217909" cy="218141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191C8815-8A1D-014C-BFED-4E1A5B6D7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6650" y="1753387"/>
                <a:ext cx="195660" cy="218141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FB7E3A2B-14DA-D14A-834B-D97FF22CF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96049" y="2098166"/>
                <a:ext cx="359192" cy="218141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97AD65A-146B-9240-A475-172EA1AC4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7873" y="2408307"/>
                <a:ext cx="235544" cy="218141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65106094-F00E-3743-8436-C1FA40473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7815" y="2746331"/>
                <a:ext cx="223594" cy="218141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9C547ABB-C912-3F40-9600-421B86F6F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3987" y="3081255"/>
                <a:ext cx="167995" cy="217894"/>
              </a:xfrm>
              <a:prstGeom prst="rect">
                <a:avLst/>
              </a:prstGeom>
            </p:spPr>
          </p:pic>
        </p:grpSp>
        <p:sp>
          <p:nvSpPr>
            <p:cNvPr id="140" name="Rectangle 139"/>
            <p:cNvSpPr/>
            <p:nvPr/>
          </p:nvSpPr>
          <p:spPr>
            <a:xfrm>
              <a:off x="7362273" y="2501344"/>
              <a:ext cx="890981" cy="191073"/>
            </a:xfrm>
            <a:prstGeom prst="rect">
              <a:avLst/>
            </a:prstGeom>
            <a:solidFill>
              <a:srgbClr val="AB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r>
                <a:rPr lang="en-US" sz="1050">
                  <a:solidFill>
                    <a:srgbClr val="00006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Learner (1)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472031" y="2254687"/>
              <a:ext cx="1088318" cy="246656"/>
            </a:xfrm>
            <a:prstGeom prst="rect">
              <a:avLst/>
            </a:prstGeom>
            <a:solidFill>
              <a:srgbClr val="61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r>
                <a:rPr lang="en-US" sz="105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Practitioner (2)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770147" y="2021667"/>
              <a:ext cx="910491" cy="220137"/>
            </a:xfrm>
            <a:prstGeom prst="rect">
              <a:avLst/>
            </a:prstGeom>
            <a:solidFill>
              <a:srgbClr val="004D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r>
                <a:rPr lang="en-US" sz="105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Specialist (3)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8007026" y="1788270"/>
              <a:ext cx="763112" cy="22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r>
                <a:rPr lang="en-US" sz="105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Expert (4)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4481949" y="1306847"/>
              <a:ext cx="2211650" cy="1775262"/>
              <a:chOff x="3180926" y="1255225"/>
              <a:chExt cx="4949929" cy="3073233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3180926" y="3871259"/>
                <a:ext cx="4949928" cy="457199"/>
              </a:xfrm>
              <a:prstGeom prst="rect">
                <a:avLst/>
              </a:prstGeom>
              <a:solidFill>
                <a:srgbClr val="0033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Engineering Mindset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7664799" y="1255225"/>
                <a:ext cx="466056" cy="457198"/>
              </a:xfrm>
              <a:prstGeom prst="rect">
                <a:avLst/>
              </a:prstGeom>
              <a:solidFill>
                <a:srgbClr val="0033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825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47A9568A-B7B7-B346-B6FB-F4B62DC92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07507" y="1380495"/>
                <a:ext cx="411530" cy="195181"/>
              </a:xfrm>
              <a:prstGeom prst="rect">
                <a:avLst/>
              </a:prstGeom>
            </p:spPr>
          </p:pic>
          <p:grpSp>
            <p:nvGrpSpPr>
              <p:cNvPr id="148" name="Group 147"/>
              <p:cNvGrpSpPr/>
              <p:nvPr/>
            </p:nvGrpSpPr>
            <p:grpSpPr>
              <a:xfrm>
                <a:off x="3180927" y="2288426"/>
                <a:ext cx="3853841" cy="457200"/>
                <a:chOff x="4186118" y="2342468"/>
                <a:chExt cx="3853841" cy="457200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4186118" y="2342468"/>
                  <a:ext cx="3108960" cy="457200"/>
                </a:xfrm>
                <a:prstGeom prst="rect">
                  <a:avLst/>
                </a:prstGeom>
                <a:solidFill>
                  <a:srgbClr val="2D6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r>
                    <a:rPr lang="en-US" sz="825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Platforms</a:t>
                  </a: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7298898" y="2342468"/>
                  <a:ext cx="741061" cy="457200"/>
                </a:xfrm>
                <a:prstGeom prst="rect">
                  <a:avLst/>
                </a:prstGeom>
                <a:solidFill>
                  <a:srgbClr val="2D6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endParaRPr lang="en-US" sz="825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672A1E61-AFF7-B14A-9472-40C9C6240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7039" y="2428568"/>
                  <a:ext cx="421745" cy="271604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Group 148"/>
              <p:cNvGrpSpPr/>
              <p:nvPr/>
            </p:nvGrpSpPr>
            <p:grpSpPr>
              <a:xfrm>
                <a:off x="3180927" y="2811633"/>
                <a:ext cx="3853841" cy="457200"/>
                <a:chOff x="4186118" y="2865675"/>
                <a:chExt cx="3853841" cy="457200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4186118" y="2865675"/>
                  <a:ext cx="3108960" cy="457200"/>
                </a:xfrm>
                <a:prstGeom prst="rect">
                  <a:avLst/>
                </a:prstGeom>
                <a:solidFill>
                  <a:srgbClr val="328D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r>
                    <a:rPr lang="en-US" sz="825" b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Architecture Building Blocks</a:t>
                  </a: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7298898" y="2865675"/>
                  <a:ext cx="741061" cy="457200"/>
                </a:xfrm>
                <a:prstGeom prst="rect">
                  <a:avLst/>
                </a:prstGeom>
                <a:solidFill>
                  <a:srgbClr val="328D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endParaRPr lang="en-US" sz="825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2425A308-0F24-8543-BE59-BDE6B9B0E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5097" y="2935617"/>
                  <a:ext cx="385629" cy="340859"/>
                </a:xfrm>
                <a:prstGeom prst="rect">
                  <a:avLst/>
                </a:prstGeom>
              </p:spPr>
            </p:pic>
          </p:grpSp>
          <p:grpSp>
            <p:nvGrpSpPr>
              <p:cNvPr id="150" name="Group 149"/>
              <p:cNvGrpSpPr/>
              <p:nvPr/>
            </p:nvGrpSpPr>
            <p:grpSpPr>
              <a:xfrm>
                <a:off x="3180927" y="1761849"/>
                <a:ext cx="3853841" cy="457200"/>
                <a:chOff x="4186118" y="1815891"/>
                <a:chExt cx="3853841" cy="457200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4186118" y="1815891"/>
                  <a:ext cx="3108960" cy="457200"/>
                </a:xfrm>
                <a:prstGeom prst="rect">
                  <a:avLst/>
                </a:prstGeom>
                <a:solidFill>
                  <a:srgbClr val="0033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r>
                    <a:rPr lang="en-US" sz="825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Products &amp; Frameworks</a:t>
                  </a: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7298898" y="1815891"/>
                  <a:ext cx="741061" cy="457200"/>
                </a:xfrm>
                <a:prstGeom prst="rect">
                  <a:avLst/>
                </a:prstGeom>
                <a:solidFill>
                  <a:srgbClr val="0033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endParaRPr lang="en-US" sz="825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36E8B149-C55F-DB4D-8CE6-84ED21A94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60333" y="1853945"/>
                  <a:ext cx="395156" cy="363705"/>
                </a:xfrm>
                <a:prstGeom prst="rect">
                  <a:avLst/>
                </a:prstGeom>
              </p:spPr>
            </p:pic>
          </p:grpSp>
          <p:sp>
            <p:nvSpPr>
              <p:cNvPr id="151" name="Rectangle 150"/>
              <p:cNvSpPr/>
              <p:nvPr/>
            </p:nvSpPr>
            <p:spPr>
              <a:xfrm>
                <a:off x="3180928" y="3341445"/>
                <a:ext cx="4401883" cy="457199"/>
              </a:xfrm>
              <a:prstGeom prst="rect">
                <a:avLst/>
              </a:prstGeom>
              <a:solidFill>
                <a:srgbClr val="AC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rgbClr val="000063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Engineering Quality</a:t>
                </a: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125612" y="1256469"/>
                <a:ext cx="457200" cy="457199"/>
              </a:xfrm>
              <a:prstGeom prst="rect">
                <a:avLst/>
              </a:prstGeom>
              <a:solidFill>
                <a:srgbClr val="AC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825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16436D59-584D-FA44-BDEE-30C6B19EB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07599" y="1297165"/>
                <a:ext cx="288542" cy="385579"/>
              </a:xfrm>
              <a:prstGeom prst="rect">
                <a:avLst/>
              </a:prstGeom>
            </p:spPr>
          </p:pic>
          <p:grpSp>
            <p:nvGrpSpPr>
              <p:cNvPr id="154" name="Group 153"/>
              <p:cNvGrpSpPr/>
              <p:nvPr/>
            </p:nvGrpSpPr>
            <p:grpSpPr>
              <a:xfrm>
                <a:off x="3180927" y="1255225"/>
                <a:ext cx="3853841" cy="457200"/>
                <a:chOff x="4186118" y="1309267"/>
                <a:chExt cx="3853841" cy="457200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4186118" y="1309267"/>
                  <a:ext cx="3108960" cy="457200"/>
                </a:xfrm>
                <a:prstGeom prst="rect">
                  <a:avLst/>
                </a:prstGeom>
                <a:solidFill>
                  <a:srgbClr val="000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r>
                    <a:rPr lang="en-US" sz="825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Programming Languages</a:t>
                  </a: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298898" y="1309267"/>
                  <a:ext cx="741061" cy="457200"/>
                </a:xfrm>
                <a:prstGeom prst="rect">
                  <a:avLst/>
                </a:prstGeom>
                <a:solidFill>
                  <a:srgbClr val="000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>
                    <a:defRPr/>
                  </a:pPr>
                  <a:endParaRPr lang="en-US" sz="825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93C0B040-DD78-FA4E-B1F0-DA0E59E675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0653" y="1359945"/>
                  <a:ext cx="354516" cy="362769"/>
                </a:xfrm>
                <a:prstGeom prst="rect">
                  <a:avLst/>
                </a:prstGeom>
              </p:spPr>
            </p:pic>
          </p:grpSp>
          <p:sp>
            <p:nvSpPr>
              <p:cNvPr id="155" name="Rectangle 154"/>
              <p:cNvSpPr/>
              <p:nvPr/>
            </p:nvSpPr>
            <p:spPr>
              <a:xfrm>
                <a:off x="7125611" y="1711624"/>
                <a:ext cx="457200" cy="1629821"/>
              </a:xfrm>
              <a:prstGeom prst="rect">
                <a:avLst/>
              </a:prstGeom>
              <a:solidFill>
                <a:srgbClr val="AC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825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673654" y="1700947"/>
                <a:ext cx="457200" cy="2169068"/>
              </a:xfrm>
              <a:prstGeom prst="rect">
                <a:avLst/>
              </a:prstGeom>
              <a:solidFill>
                <a:srgbClr val="0033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endParaRPr lang="en-US" sz="825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3" name="Isosceles Triangle 182"/>
            <p:cNvSpPr/>
            <p:nvPr/>
          </p:nvSpPr>
          <p:spPr>
            <a:xfrm rot="5400000">
              <a:off x="6703262" y="2022754"/>
              <a:ext cx="293147" cy="2153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057" y="1320737"/>
              <a:ext cx="1855991" cy="1649911"/>
              <a:chOff x="169634" y="1795827"/>
              <a:chExt cx="3294291" cy="3179871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180447" y="4342700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 / PA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80447" y="3960447"/>
                <a:ext cx="1005840" cy="302556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80447" y="3587931"/>
                <a:ext cx="1005840" cy="292819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80447" y="3216623"/>
                <a:ext cx="1005840" cy="291612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80447" y="2861424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80447" y="2506225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80447" y="2151026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80447" y="1795827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SD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9634" y="4701378"/>
                <a:ext cx="1005840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70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PAT / PT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337520" y="3216624"/>
                <a:ext cx="1599991" cy="664126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Sr. SE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342496" y="2861424"/>
                <a:ext cx="2121429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Lead SE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342496" y="2506225"/>
                <a:ext cx="2121429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Principal SE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342496" y="2151026"/>
                <a:ext cx="2121429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Chief SE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342496" y="1795827"/>
                <a:ext cx="2121429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defTabSz="685800">
                  <a:defRPr/>
                </a:pPr>
                <a:r>
                  <a:rPr lang="en-US" sz="800">
                    <a:solidFill>
                      <a:schemeClr val="tx2"/>
                    </a:solidFill>
                    <a:latin typeface="Calibri"/>
                    <a:cs typeface="Calibri"/>
                  </a:rPr>
                  <a:t>Distinguished SE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337519" y="4694100"/>
                <a:ext cx="2121429" cy="274320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Trainee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337519" y="4341511"/>
                <a:ext cx="2126405" cy="275509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Jr. SE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337519" y="3967458"/>
                <a:ext cx="2126405" cy="295544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853201" y="3569224"/>
                <a:ext cx="605750" cy="296531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B2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853201" y="3216624"/>
                <a:ext cx="605750" cy="318553"/>
              </a:xfrm>
              <a:prstGeom prst="rect">
                <a:avLst/>
              </a:prstGeom>
              <a:solidFill>
                <a:srgbClr val="5B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B3</a:t>
                </a:r>
              </a:p>
            </p:txBody>
          </p:sp>
        </p:grpSp>
        <p:sp>
          <p:nvSpPr>
            <p:cNvPr id="113" name="Isosceles Triangle 112"/>
            <p:cNvSpPr/>
            <p:nvPr/>
          </p:nvSpPr>
          <p:spPr>
            <a:xfrm rot="5400000">
              <a:off x="1906117" y="1949527"/>
              <a:ext cx="293147" cy="21538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3BAC9-B564-4A71-B6D5-C8DA9E0C4581}"/>
              </a:ext>
            </a:extLst>
          </p:cNvPr>
          <p:cNvGrpSpPr/>
          <p:nvPr/>
        </p:nvGrpSpPr>
        <p:grpSpPr>
          <a:xfrm>
            <a:off x="429223" y="1842631"/>
            <a:ext cx="9177397" cy="2248891"/>
            <a:chOff x="102297" y="3279947"/>
            <a:chExt cx="9177397" cy="2248891"/>
          </a:xfrm>
        </p:grpSpPr>
        <p:sp>
          <p:nvSpPr>
            <p:cNvPr id="93" name="TextBox 92"/>
            <p:cNvSpPr txBox="1"/>
            <p:nvPr/>
          </p:nvSpPr>
          <p:spPr>
            <a:xfrm>
              <a:off x="3455321" y="3373034"/>
              <a:ext cx="1579505" cy="20774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6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FSE Competencies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873723" y="3364078"/>
              <a:ext cx="1579505" cy="20774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6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Depth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9B79350-9BC3-446C-8BC0-87E598625117}"/>
                </a:ext>
              </a:extLst>
            </p:cNvPr>
            <p:cNvSpPr txBox="1"/>
            <p:nvPr/>
          </p:nvSpPr>
          <p:spPr>
            <a:xfrm>
              <a:off x="443927" y="3371143"/>
              <a:ext cx="863714" cy="20774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6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FSE Roles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6E483D-5154-4C8A-9443-16DE2ADD44AE}"/>
                </a:ext>
              </a:extLst>
            </p:cNvPr>
            <p:cNvCxnSpPr/>
            <p:nvPr/>
          </p:nvCxnSpPr>
          <p:spPr>
            <a:xfrm>
              <a:off x="102297" y="3279947"/>
              <a:ext cx="876179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2A208B-8660-43A5-AB40-FBC107655F85}"/>
                </a:ext>
              </a:extLst>
            </p:cNvPr>
            <p:cNvCxnSpPr/>
            <p:nvPr/>
          </p:nvCxnSpPr>
          <p:spPr>
            <a:xfrm>
              <a:off x="517904" y="5528838"/>
              <a:ext cx="8761790" cy="0"/>
            </a:xfrm>
            <a:prstGeom prst="line">
              <a:avLst/>
            </a:prstGeom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D604B5B-6891-4906-A90A-194B7668F5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3AAE81F-4105-4C4B-97BA-19085F15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25" y="1381021"/>
            <a:ext cx="1724892" cy="2437658"/>
          </a:xfrm>
          <a:prstGeom prst="rect">
            <a:avLst/>
          </a:prstGeom>
        </p:spPr>
      </p:pic>
      <p:sp>
        <p:nvSpPr>
          <p:cNvPr id="11" name="Isosceles Triangle 20">
            <a:extLst>
              <a:ext uri="{FF2B5EF4-FFF2-40B4-BE49-F238E27FC236}">
                <a16:creationId xmlns:a16="http://schemas.microsoft.com/office/drawing/2014/main" id="{D34ABCAE-199F-614C-81D3-C3963E218E34}"/>
              </a:ext>
            </a:extLst>
          </p:cNvPr>
          <p:cNvSpPr/>
          <p:nvPr/>
        </p:nvSpPr>
        <p:spPr>
          <a:xfrm>
            <a:off x="3614855" y="1737308"/>
            <a:ext cx="1925869" cy="1986967"/>
          </a:xfrm>
          <a:prstGeom prst="triangle">
            <a:avLst/>
          </a:prstGeom>
          <a:noFill/>
          <a:ln w="38100">
            <a:solidFill>
              <a:srgbClr val="089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1A7F7-6034-E642-AAFE-E9CA492CF777}"/>
              </a:ext>
            </a:extLst>
          </p:cNvPr>
          <p:cNvCxnSpPr>
            <a:stCxn id="11" idx="1"/>
          </p:cNvCxnSpPr>
          <p:nvPr/>
        </p:nvCxnSpPr>
        <p:spPr>
          <a:xfrm flipH="1">
            <a:off x="3741519" y="2730792"/>
            <a:ext cx="354803" cy="2883"/>
          </a:xfrm>
          <a:prstGeom prst="straightConnector1">
            <a:avLst/>
          </a:prstGeom>
          <a:ln w="38100">
            <a:solidFill>
              <a:srgbClr val="0898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1E7E1-B87B-254B-AAD2-E55ADA695DAC}"/>
              </a:ext>
            </a:extLst>
          </p:cNvPr>
          <p:cNvCxnSpPr/>
          <p:nvPr/>
        </p:nvCxnSpPr>
        <p:spPr>
          <a:xfrm flipH="1">
            <a:off x="3608286" y="3018100"/>
            <a:ext cx="354803" cy="2883"/>
          </a:xfrm>
          <a:prstGeom prst="straightConnector1">
            <a:avLst/>
          </a:prstGeom>
          <a:ln w="38100">
            <a:solidFill>
              <a:srgbClr val="0898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03E39C1-5E46-E141-9341-A6EEEBCEA9BF}"/>
              </a:ext>
            </a:extLst>
          </p:cNvPr>
          <p:cNvSpPr/>
          <p:nvPr/>
        </p:nvSpPr>
        <p:spPr>
          <a:xfrm>
            <a:off x="4050262" y="1549631"/>
            <a:ext cx="1055055" cy="5985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62BB981-5FFD-DD4A-8ABA-3B7AEEA6E0E7}"/>
              </a:ext>
            </a:extLst>
          </p:cNvPr>
          <p:cNvCxnSpPr>
            <a:endCxn id="15" idx="0"/>
          </p:cNvCxnSpPr>
          <p:nvPr/>
        </p:nvCxnSpPr>
        <p:spPr>
          <a:xfrm>
            <a:off x="3072765" y="1104900"/>
            <a:ext cx="1505025" cy="444731"/>
          </a:xfrm>
          <a:prstGeom prst="bentConnector2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F04B27-CE74-EA47-A7AA-39245F2AE0C3}"/>
              </a:ext>
            </a:extLst>
          </p:cNvPr>
          <p:cNvCxnSpPr>
            <a:endCxn id="11" idx="3"/>
          </p:cNvCxnSpPr>
          <p:nvPr/>
        </p:nvCxnSpPr>
        <p:spPr>
          <a:xfrm flipV="1">
            <a:off x="3072765" y="3724275"/>
            <a:ext cx="1505025" cy="454025"/>
          </a:xfrm>
          <a:prstGeom prst="bentConnector2">
            <a:avLst/>
          </a:prstGeom>
          <a:ln w="38100">
            <a:solidFill>
              <a:srgbClr val="08984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DD8F77-4A9F-2E47-927F-72A3C04D7F10}"/>
              </a:ext>
            </a:extLst>
          </p:cNvPr>
          <p:cNvSpPr/>
          <p:nvPr/>
        </p:nvSpPr>
        <p:spPr>
          <a:xfrm>
            <a:off x="4050262" y="2361111"/>
            <a:ext cx="1055055" cy="59851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84F68-67C2-7342-B0F5-6D322FB228A0}"/>
              </a:ext>
            </a:extLst>
          </p:cNvPr>
          <p:cNvSpPr/>
          <p:nvPr/>
        </p:nvSpPr>
        <p:spPr>
          <a:xfrm>
            <a:off x="5939881" y="1510528"/>
            <a:ext cx="2718112" cy="1915960"/>
          </a:xfrm>
          <a:prstGeom prst="rect">
            <a:avLst/>
          </a:prstGeom>
          <a:solidFill>
            <a:srgbClr val="C9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Micro-banding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2713" marR="0" lvl="0" indent="-1127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Recognize capability/proficiency growth within a role</a:t>
            </a:r>
          </a:p>
          <a:p>
            <a:pPr marL="112713" marR="0" lvl="0" indent="-1127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2713" marR="0" lvl="0" indent="-1127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Have a role span multiple designation bands</a:t>
            </a:r>
          </a:p>
          <a:p>
            <a:pPr marL="112713" marR="0" lvl="0" indent="-1127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2713" marR="0" lvl="0" indent="-1127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Give more freedom to perform the same role across designation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222611A-AA57-034C-AC96-521451075A06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105317" y="2468508"/>
            <a:ext cx="834564" cy="191861"/>
          </a:xfrm>
          <a:prstGeom prst="bentConnector3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987;p301">
            <a:extLst>
              <a:ext uri="{FF2B5EF4-FFF2-40B4-BE49-F238E27FC236}">
                <a16:creationId xmlns:a16="http://schemas.microsoft.com/office/drawing/2014/main" id="{641D627D-F1F4-E64F-B2FE-393511DEF4B5}"/>
              </a:ext>
            </a:extLst>
          </p:cNvPr>
          <p:cNvSpPr txBox="1"/>
          <p:nvPr/>
        </p:nvSpPr>
        <p:spPr>
          <a:xfrm>
            <a:off x="419100" y="27782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FSE Community CCA provides a clear career path for engineers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Proxima Nov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AC00E3-5D97-464D-A956-40082222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448A4CC-D9B9-42EF-B1E2-D7EB435EF8FF}"/>
              </a:ext>
            </a:extLst>
          </p:cNvPr>
          <p:cNvSpPr/>
          <p:nvPr/>
        </p:nvSpPr>
        <p:spPr>
          <a:xfrm>
            <a:off x="486007" y="765969"/>
            <a:ext cx="2608150" cy="1646738"/>
          </a:xfrm>
          <a:prstGeom prst="rect">
            <a:avLst/>
          </a:prstGeom>
          <a:solidFill>
            <a:srgbClr val="FFE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>
                <a:solidFill>
                  <a:srgbClr val="583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High-end, aspirational engineering roles </a:t>
            </a:r>
          </a:p>
          <a:p>
            <a:endParaRPr lang="en-US" sz="1400">
              <a:solidFill>
                <a:srgbClr val="583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3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Demonstrates organizational Commitment towards engineering career growth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700">
              <a:solidFill>
                <a:srgbClr val="5834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583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Creates Engineering capability depth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078407-5204-4279-AC9E-257F48D79691}"/>
              </a:ext>
            </a:extLst>
          </p:cNvPr>
          <p:cNvSpPr/>
          <p:nvPr/>
        </p:nvSpPr>
        <p:spPr>
          <a:xfrm>
            <a:off x="486007" y="2770501"/>
            <a:ext cx="2608150" cy="1646738"/>
          </a:xfrm>
          <a:prstGeom prst="rect">
            <a:avLst/>
          </a:prstGeom>
          <a:solidFill>
            <a:srgbClr val="8FF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>
                <a:solidFill>
                  <a:srgbClr val="055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Capability based grooming </a:t>
            </a:r>
            <a:r>
              <a:rPr lang="en-US" sz="1400">
                <a:solidFill>
                  <a:srgbClr val="055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structured assistance in moving across the career lattice</a:t>
            </a:r>
          </a:p>
          <a:p>
            <a:endParaRPr lang="en-US" sz="1400">
              <a:solidFill>
                <a:srgbClr val="055B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55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talent base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700">
              <a:solidFill>
                <a:srgbClr val="055B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55B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Capability based nurturing</a:t>
            </a:r>
          </a:p>
        </p:txBody>
      </p:sp>
    </p:spTree>
    <p:extLst>
      <p:ext uri="{BB962C8B-B14F-4D97-AF65-F5344CB8AC3E}">
        <p14:creationId xmlns:p14="http://schemas.microsoft.com/office/powerpoint/2010/main" val="245074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987;p301">
            <a:extLst>
              <a:ext uri="{FF2B5EF4-FFF2-40B4-BE49-F238E27FC236}">
                <a16:creationId xmlns:a16="http://schemas.microsoft.com/office/drawing/2014/main" id="{641D627D-F1F4-E64F-B2FE-393511DEF4B5}"/>
              </a:ext>
            </a:extLst>
          </p:cNvPr>
          <p:cNvSpPr txBox="1"/>
          <p:nvPr/>
        </p:nvSpPr>
        <p:spPr>
          <a:xfrm>
            <a:off x="419100" y="27782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Career Architecture: Basis of all people practices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Proxima Nov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AD19F7-925F-B248-A8FF-6F6763C0B1F6}"/>
              </a:ext>
            </a:extLst>
          </p:cNvPr>
          <p:cNvSpPr/>
          <p:nvPr/>
        </p:nvSpPr>
        <p:spPr>
          <a:xfrm>
            <a:off x="303471" y="2644491"/>
            <a:ext cx="1274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Talent intake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ACDBE0-D8FB-C94A-9D06-6B08AB6C4E25}"/>
              </a:ext>
            </a:extLst>
          </p:cNvPr>
          <p:cNvSpPr/>
          <p:nvPr/>
        </p:nvSpPr>
        <p:spPr>
          <a:xfrm>
            <a:off x="433943" y="2906960"/>
            <a:ext cx="4138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Hiring based on Competency model and Role expectations</a:t>
            </a:r>
          </a:p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Standardized multiple stage interview process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4C14DD-709B-B34D-867E-43B4C3DCE552}"/>
              </a:ext>
            </a:extLst>
          </p:cNvPr>
          <p:cNvSpPr/>
          <p:nvPr/>
        </p:nvSpPr>
        <p:spPr>
          <a:xfrm>
            <a:off x="4539343" y="3482399"/>
            <a:ext cx="31881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Role fitment to engagement expectations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3C9953-7B11-BC47-B344-4C416E4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6" y="868594"/>
            <a:ext cx="1097318" cy="1550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C6718-7912-404A-B226-C039F79F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76" y="908957"/>
            <a:ext cx="3129398" cy="12901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33A35C2-4B89-144D-BD4D-ED3151C9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66" y="908958"/>
            <a:ext cx="3311518" cy="129009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61C78D9-82A6-B344-997E-69C4F8354218}"/>
              </a:ext>
            </a:extLst>
          </p:cNvPr>
          <p:cNvSpPr/>
          <p:nvPr/>
        </p:nvSpPr>
        <p:spPr>
          <a:xfrm>
            <a:off x="1480938" y="1222515"/>
            <a:ext cx="381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Arial Narrow" panose="020B0604020202020204" pitchFamily="34" charset="0"/>
                <a:ea typeface="Proxima Nova"/>
                <a:cs typeface="Arial Narrow" panose="020B0604020202020204" pitchFamily="34" charset="0"/>
                <a:sym typeface="Proxima Nova"/>
              </a:rPr>
              <a:t>+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Proxima Nova"/>
              <a:cs typeface="Arial Narrow" panose="020B0604020202020204" pitchFamily="34" charset="0"/>
              <a:sym typeface="Proxima Nova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7D7E08-DADC-5F4E-990B-B33469C72183}"/>
              </a:ext>
            </a:extLst>
          </p:cNvPr>
          <p:cNvSpPr/>
          <p:nvPr/>
        </p:nvSpPr>
        <p:spPr>
          <a:xfrm>
            <a:off x="5192284" y="1217688"/>
            <a:ext cx="381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Arial Narrow" panose="020B0604020202020204" pitchFamily="34" charset="0"/>
                <a:ea typeface="Proxima Nova"/>
                <a:cs typeface="Arial Narrow" panose="020B0604020202020204" pitchFamily="34" charset="0"/>
                <a:sym typeface="Proxima Nova"/>
              </a:rPr>
              <a:t>+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Proxima Nova"/>
              <a:cs typeface="Arial Narrow" panose="020B0604020202020204" pitchFamily="34" charset="0"/>
              <a:sym typeface="Proxima Nova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4FAD6336-9924-0E49-BCFA-9A9548286923}"/>
              </a:ext>
            </a:extLst>
          </p:cNvPr>
          <p:cNvSpPr/>
          <p:nvPr/>
        </p:nvSpPr>
        <p:spPr>
          <a:xfrm rot="5400000">
            <a:off x="4186937" y="1476467"/>
            <a:ext cx="535436" cy="1836260"/>
          </a:xfrm>
          <a:prstGeom prst="rightArrow">
            <a:avLst>
              <a:gd name="adj1" fmla="val 0"/>
              <a:gd name="adj2" fmla="val 4497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EA7FE0-6913-D145-A07A-58DF5761D61F}"/>
              </a:ext>
            </a:extLst>
          </p:cNvPr>
          <p:cNvSpPr/>
          <p:nvPr/>
        </p:nvSpPr>
        <p:spPr>
          <a:xfrm>
            <a:off x="4669815" y="3698758"/>
            <a:ext cx="4122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Matching role to project expectations / demand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F9ADF5-CA10-5D4F-ADD5-0190898B9E7D}"/>
              </a:ext>
            </a:extLst>
          </p:cNvPr>
          <p:cNvSpPr/>
          <p:nvPr/>
        </p:nvSpPr>
        <p:spPr>
          <a:xfrm>
            <a:off x="4555912" y="4097291"/>
            <a:ext cx="31881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Role based enablement and accreditation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AABB05-D528-9740-B1B0-255C0DBBCA1A}"/>
              </a:ext>
            </a:extLst>
          </p:cNvPr>
          <p:cNvSpPr/>
          <p:nvPr/>
        </p:nvSpPr>
        <p:spPr>
          <a:xfrm>
            <a:off x="4679369" y="4281098"/>
            <a:ext cx="4113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Enabling Roles for the competency expectations</a:t>
            </a:r>
          </a:p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Multi-stage accreditation validates role competency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AFA8A6A-0401-2445-B19D-2C31B5C223C8}"/>
              </a:ext>
            </a:extLst>
          </p:cNvPr>
          <p:cNvSpPr/>
          <p:nvPr/>
        </p:nvSpPr>
        <p:spPr>
          <a:xfrm>
            <a:off x="320044" y="3437960"/>
            <a:ext cx="1274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Talent Profiling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95BB8D-A4FB-7742-A6E3-98D89F36740C}"/>
              </a:ext>
            </a:extLst>
          </p:cNvPr>
          <p:cNvSpPr/>
          <p:nvPr/>
        </p:nvSpPr>
        <p:spPr>
          <a:xfrm>
            <a:off x="453348" y="3642339"/>
            <a:ext cx="4113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Profiling current talent and shifting the profile to changing demand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3E00B71-74E5-E141-BBAD-271CE6096DF6}"/>
              </a:ext>
            </a:extLst>
          </p:cNvPr>
          <p:cNvSpPr/>
          <p:nvPr/>
        </p:nvSpPr>
        <p:spPr>
          <a:xfrm>
            <a:off x="337942" y="4004099"/>
            <a:ext cx="217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Learning Objectives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D0B10-BC8E-164E-B308-78AB4547C25D}"/>
              </a:ext>
            </a:extLst>
          </p:cNvPr>
          <p:cNvSpPr/>
          <p:nvPr/>
        </p:nvSpPr>
        <p:spPr>
          <a:xfrm>
            <a:off x="380920" y="4234931"/>
            <a:ext cx="4113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Helps attain delta skills required to perform to engagement expectations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97E675-28C4-F644-B2BB-1CAD46F17E5A}"/>
              </a:ext>
            </a:extLst>
          </p:cNvPr>
          <p:cNvSpPr/>
          <p:nvPr/>
        </p:nvSpPr>
        <p:spPr>
          <a:xfrm>
            <a:off x="4512268" y="2675069"/>
            <a:ext cx="3129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Goal Setting &amp; Performance management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12E061-F2AE-BC4F-A985-D08147029463}"/>
              </a:ext>
            </a:extLst>
          </p:cNvPr>
          <p:cNvSpPr/>
          <p:nvPr/>
        </p:nvSpPr>
        <p:spPr>
          <a:xfrm>
            <a:off x="4642740" y="2937538"/>
            <a:ext cx="4138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Transparent and objective process</a:t>
            </a:r>
          </a:p>
          <a:p>
            <a:pPr marL="171450" marR="0" lvl="0" indent="-1714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 pitchFamily="34" charset="0"/>
                <a:ea typeface="Proxima Nova"/>
                <a:cs typeface="Calibri" panose="020F0502020204030204" pitchFamily="34" charset="0"/>
                <a:sym typeface="Proxima Nova"/>
              </a:rPr>
              <a:t>Graded to role responsibility and expectation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Proxima Nova"/>
              <a:cs typeface="Calibri" panose="020F0502020204030204" pitchFamily="34" charset="0"/>
              <a:sym typeface="Proxima Nov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14858B-635E-46B9-B853-AEF8D8595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>
            <a:off x="5909683" y="713714"/>
            <a:ext cx="0" cy="4052177"/>
          </a:xfrm>
          <a:prstGeom prst="line">
            <a:avLst/>
          </a:prstGeom>
          <a:ln w="3175">
            <a:solidFill>
              <a:srgbClr val="B7B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77C3-D8B4-4C79-BBE4-056C91CEF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3705" y="4727475"/>
            <a:ext cx="920764" cy="18724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7B3A7-36BF-4F0B-90BE-9534ADFC8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F571-C9B4-4D92-A7F7-315B894862A8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56645" y="1006883"/>
            <a:ext cx="1012783" cy="1458758"/>
            <a:chOff x="273340" y="1005689"/>
            <a:chExt cx="1012783" cy="1458758"/>
          </a:xfrm>
        </p:grpSpPr>
        <p:grpSp>
          <p:nvGrpSpPr>
            <p:cNvPr id="5" name="Group 4"/>
            <p:cNvGrpSpPr/>
            <p:nvPr/>
          </p:nvGrpSpPr>
          <p:grpSpPr>
            <a:xfrm>
              <a:off x="273340" y="1013798"/>
              <a:ext cx="457200" cy="457200"/>
              <a:chOff x="800705" y="719913"/>
              <a:chExt cx="731520" cy="73152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800705" y="719913"/>
                <a:ext cx="731520" cy="7315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3BCD429-C6A6-C148-A923-BA0CEDEEA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5633" y="886403"/>
                <a:ext cx="381663" cy="36576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28923" y="1506468"/>
              <a:ext cx="457200" cy="457200"/>
              <a:chOff x="7538720" y="1368473"/>
              <a:chExt cx="731520" cy="7315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538720" y="1368473"/>
                <a:ext cx="731520" cy="73152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A6883BF-D65E-FF49-8F14-19C2DC071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03482" y="1520963"/>
                <a:ext cx="384634" cy="384634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828923" y="1005689"/>
              <a:ext cx="457200" cy="457200"/>
              <a:chOff x="800704" y="1969671"/>
              <a:chExt cx="731520" cy="7315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800704" y="1969671"/>
                <a:ext cx="731520" cy="7315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A998FDB-69D6-8247-B0D0-D068DC37D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1111" y="2190613"/>
                <a:ext cx="393700" cy="31558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88855" y="2007247"/>
              <a:ext cx="457200" cy="457200"/>
              <a:chOff x="7538720" y="2579398"/>
              <a:chExt cx="731520" cy="73152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538720" y="2579398"/>
                <a:ext cx="731520" cy="731520"/>
              </a:xfrm>
              <a:prstGeom prst="ellipse">
                <a:avLst/>
              </a:prstGeom>
              <a:solidFill>
                <a:srgbClr val="C09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7C71730-43CB-934A-8574-685A5383D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08967" y="2755755"/>
                <a:ext cx="391025" cy="378805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276435" y="1511128"/>
              <a:ext cx="457200" cy="457200"/>
              <a:chOff x="800704" y="3168782"/>
              <a:chExt cx="731520" cy="7315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800704" y="3168782"/>
                <a:ext cx="731520" cy="731520"/>
              </a:xfrm>
              <a:prstGeom prst="ellipse">
                <a:avLst/>
              </a:prstGeom>
              <a:solidFill>
                <a:srgbClr val="008E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B7E3A2B-14DA-D14A-834B-D97FF22CF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8505" y="3443792"/>
                <a:ext cx="398912" cy="23997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828923" y="2007247"/>
              <a:ext cx="457200" cy="457200"/>
              <a:chOff x="7538720" y="3800368"/>
              <a:chExt cx="731520" cy="73152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38720" y="3800368"/>
                <a:ext cx="731520" cy="731520"/>
              </a:xfrm>
              <a:prstGeom prst="ellipse">
                <a:avLst/>
              </a:prstGeom>
              <a:solidFill>
                <a:srgbClr val="F13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B4D052B-4650-BE41-AF5E-4BC396029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54951" y="3989788"/>
                <a:ext cx="332341" cy="367633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1952870" y="667464"/>
            <a:ext cx="1532920" cy="2176750"/>
            <a:chOff x="385100" y="782516"/>
            <a:chExt cx="2213322" cy="3030991"/>
          </a:xfrm>
          <a:effectLst>
            <a:outerShdw blurRad="266700" dist="190500" dir="3240000" algn="t" rotWithShape="0">
              <a:prstClr val="black">
                <a:alpha val="23000"/>
              </a:prstClr>
            </a:outerShdw>
          </a:effectLst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101" y="782516"/>
              <a:ext cx="2213320" cy="134272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100" y="2121548"/>
              <a:ext cx="2213321" cy="3376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100" y="2428130"/>
              <a:ext cx="2213322" cy="77056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100" y="3198695"/>
              <a:ext cx="2213321" cy="614812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150704" y="643376"/>
            <a:ext cx="1381125" cy="2186580"/>
            <a:chOff x="6165532" y="527051"/>
            <a:chExt cx="1782031" cy="3225799"/>
          </a:xfrm>
          <a:effectLst>
            <a:outerShdw blurRad="711200" dist="431800" dir="600000" sx="10000" sy="10000" algn="ctr" rotWithShape="0">
              <a:srgbClr val="000000">
                <a:alpha val="0"/>
              </a:srgb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65532" y="527051"/>
              <a:ext cx="1782031" cy="9730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65532" y="1500114"/>
              <a:ext cx="1776409" cy="8134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5532" y="2313583"/>
              <a:ext cx="1771847" cy="14392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2" name="Rectangle 31"/>
          <p:cNvSpPr/>
          <p:nvPr/>
        </p:nvSpPr>
        <p:spPr>
          <a:xfrm>
            <a:off x="6284636" y="637026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91959" y="1009978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Operations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91959" y="1382930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Strategy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84066" y="1755882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Relationship Management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91959" y="2128834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People Management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91959" y="2501786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Project Management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84065" y="2874737"/>
            <a:ext cx="2125127" cy="289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Marketing</a:t>
            </a:r>
          </a:p>
        </p:txBody>
      </p:sp>
      <p:sp>
        <p:nvSpPr>
          <p:cNvPr id="42" name="Freeform 41"/>
          <p:cNvSpPr/>
          <p:nvPr/>
        </p:nvSpPr>
        <p:spPr>
          <a:xfrm>
            <a:off x="5523936" y="637026"/>
            <a:ext cx="771495" cy="2529616"/>
          </a:xfrm>
          <a:custGeom>
            <a:avLst/>
            <a:gdLst>
              <a:gd name="connsiteX0" fmla="*/ 12700 w 762000"/>
              <a:gd name="connsiteY0" fmla="*/ 0 h 2520950"/>
              <a:gd name="connsiteX1" fmla="*/ 762000 w 762000"/>
              <a:gd name="connsiteY1" fmla="*/ 0 h 2520950"/>
              <a:gd name="connsiteX2" fmla="*/ 762000 w 762000"/>
              <a:gd name="connsiteY2" fmla="*/ 2520950 h 2520950"/>
              <a:gd name="connsiteX3" fmla="*/ 0 w 762000"/>
              <a:gd name="connsiteY3" fmla="*/ 336550 h 2520950"/>
              <a:gd name="connsiteX4" fmla="*/ 12700 w 762000"/>
              <a:gd name="connsiteY4" fmla="*/ 0 h 252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2520950">
                <a:moveTo>
                  <a:pt x="12700" y="0"/>
                </a:moveTo>
                <a:lnTo>
                  <a:pt x="762000" y="0"/>
                </a:lnTo>
                <a:lnTo>
                  <a:pt x="762000" y="2520950"/>
                </a:lnTo>
                <a:lnTo>
                  <a:pt x="0" y="336550"/>
                </a:lnTo>
                <a:lnTo>
                  <a:pt x="12700" y="0"/>
                </a:lnTo>
                <a:close/>
              </a:path>
            </a:pathLst>
          </a:custGeom>
          <a:solidFill>
            <a:srgbClr val="EF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132587" y="637026"/>
            <a:ext cx="403390" cy="372952"/>
          </a:xfrm>
          <a:prstGeom prst="rect">
            <a:avLst/>
          </a:prstGeom>
          <a:noFill/>
          <a:ln w="28575">
            <a:solidFill>
              <a:srgbClr val="004D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409192" y="637026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2C07D89-AB3C-5645-9A4A-6C84111A908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459" y="667563"/>
            <a:ext cx="230458" cy="2286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8417086" y="1009978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417086" y="1382930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409192" y="1755882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417085" y="2128834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17085" y="2501786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409191" y="2874737"/>
            <a:ext cx="528891" cy="2896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69A15C0-8046-8146-83FA-A63B504DA4D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419" y="1035648"/>
            <a:ext cx="230538" cy="228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1C8815-8A1D-014C-BFED-4E1A5B6D7B6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188" y="1408280"/>
            <a:ext cx="207000" cy="228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B7E3A2B-14DA-D14A-834B-D97FF22CF35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683" y="1780734"/>
            <a:ext cx="380010" cy="228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97AD65A-146B-9240-A475-172EA1AC425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091" y="2143618"/>
            <a:ext cx="249195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5106094-F00E-3743-8436-C1FA4047334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412" y="2532323"/>
            <a:ext cx="236553" cy="228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547ABB-C912-3F40-9600-421B86F6F3FC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888" y="2905274"/>
            <a:ext cx="219600" cy="2286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655039" y="724124"/>
            <a:ext cx="0" cy="4144751"/>
          </a:xfrm>
          <a:prstGeom prst="line">
            <a:avLst/>
          </a:prstGeom>
          <a:ln w="3175">
            <a:solidFill>
              <a:srgbClr val="B7B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826738" y="724124"/>
            <a:ext cx="0" cy="4118817"/>
          </a:xfrm>
          <a:prstGeom prst="line">
            <a:avLst/>
          </a:prstGeom>
          <a:ln w="3175">
            <a:solidFill>
              <a:srgbClr val="B7B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2240" y="3496550"/>
            <a:ext cx="1432230" cy="1009960"/>
          </a:xfrm>
          <a:prstGeom prst="rect">
            <a:avLst/>
          </a:prstGeom>
          <a:noFill/>
        </p:spPr>
        <p:txBody>
          <a:bodyPr wrap="square" lIns="9144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Starting from the set of six key responsibility areas, a set of focus areas are defined for each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63781" y="3496550"/>
            <a:ext cx="1974203" cy="1152160"/>
          </a:xfrm>
          <a:prstGeom prst="rect">
            <a:avLst/>
          </a:prstGeom>
          <a:noFill/>
        </p:spPr>
        <p:txBody>
          <a:bodyPr wrap="square" lIns="9144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Responsibilities and accountabilities of the focus areas are landscaped across the career lattice to arrive at the role-responsibility descriptions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51578" y="3496550"/>
            <a:ext cx="1869349" cy="931620"/>
          </a:xfrm>
          <a:prstGeom prst="rect">
            <a:avLst/>
          </a:prstGeom>
          <a:noFill/>
        </p:spPr>
        <p:txBody>
          <a:bodyPr wrap="square" lIns="9144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 set of competency buckets are identified which will help deliver the community responsibilities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14075" y="3496550"/>
            <a:ext cx="2654081" cy="1160877"/>
          </a:xfrm>
          <a:prstGeom prst="rect">
            <a:avLst/>
          </a:prstGeom>
          <a:noFill/>
        </p:spPr>
        <p:txBody>
          <a:bodyPr wrap="square" lIns="9144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Seven competency buckets are identified, which will be further elaborated in terms of proficiency levels and spread across the roles in accordance with the role responsibilities</a:t>
            </a:r>
          </a:p>
        </p:txBody>
      </p:sp>
      <p:sp>
        <p:nvSpPr>
          <p:cNvPr id="72" name="Oval 71"/>
          <p:cNvSpPr/>
          <p:nvPr/>
        </p:nvSpPr>
        <p:spPr>
          <a:xfrm>
            <a:off x="156367" y="3247688"/>
            <a:ext cx="269118" cy="20300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3" name="Oval 72"/>
          <p:cNvSpPr/>
          <p:nvPr/>
        </p:nvSpPr>
        <p:spPr>
          <a:xfrm>
            <a:off x="1763781" y="3247688"/>
            <a:ext cx="269118" cy="20300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4" name="Oval 73"/>
          <p:cNvSpPr/>
          <p:nvPr/>
        </p:nvSpPr>
        <p:spPr>
          <a:xfrm>
            <a:off x="3951579" y="3247688"/>
            <a:ext cx="269118" cy="20300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5" name="Oval 74"/>
          <p:cNvSpPr/>
          <p:nvPr/>
        </p:nvSpPr>
        <p:spPr>
          <a:xfrm>
            <a:off x="5944957" y="3247688"/>
            <a:ext cx="269118" cy="20300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76" name="Google Shape;1987;p301">
            <a:extLst>
              <a:ext uri="{FF2B5EF4-FFF2-40B4-BE49-F238E27FC236}">
                <a16:creationId xmlns:a16="http://schemas.microsoft.com/office/drawing/2014/main" id="{A4FDEDBA-FEFC-644C-9B48-397639B31FD9}"/>
              </a:ext>
            </a:extLst>
          </p:cNvPr>
          <p:cNvSpPr txBox="1"/>
          <p:nvPr/>
        </p:nvSpPr>
        <p:spPr>
          <a:xfrm>
            <a:off x="227288" y="19696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Competencies identified help set expectations for a Role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A83F157-DD8E-4CAA-9438-8AEDAD6647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7B3A7-36BF-4F0B-90BE-9534ADFC8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F571-C9B4-4D92-A7F7-315B894862A8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8793" y="4206744"/>
            <a:ext cx="8064513" cy="50338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This forms the basis of role based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enablement needs, hiring, role fitment and enables career planning for associates and objective career guidance for managers</a:t>
            </a:r>
          </a:p>
        </p:txBody>
      </p:sp>
      <p:sp>
        <p:nvSpPr>
          <p:cNvPr id="21" name="Google Shape;1987;p301">
            <a:extLst>
              <a:ext uri="{FF2B5EF4-FFF2-40B4-BE49-F238E27FC236}">
                <a16:creationId xmlns:a16="http://schemas.microsoft.com/office/drawing/2014/main" id="{686DB8F2-5D8D-1940-ACC6-C2B3C609834D}"/>
              </a:ext>
            </a:extLst>
          </p:cNvPr>
          <p:cNvSpPr txBox="1"/>
          <p:nvPr/>
        </p:nvSpPr>
        <p:spPr>
          <a:xfrm>
            <a:off x="419100" y="27782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Competency gradation by role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DD87A7-0337-5B4F-AD4A-CB37C0332753}"/>
              </a:ext>
            </a:extLst>
          </p:cNvPr>
          <p:cNvCxnSpPr/>
          <p:nvPr/>
        </p:nvCxnSpPr>
        <p:spPr>
          <a:xfrm flipH="1">
            <a:off x="4260706" y="1240722"/>
            <a:ext cx="8854" cy="2004382"/>
          </a:xfrm>
          <a:prstGeom prst="line">
            <a:avLst/>
          </a:prstGeom>
          <a:ln w="3175">
            <a:solidFill>
              <a:srgbClr val="B7B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EDA2D5-2227-F34A-AD3F-5CB6B416699A}"/>
              </a:ext>
            </a:extLst>
          </p:cNvPr>
          <p:cNvSpPr txBox="1"/>
          <p:nvPr/>
        </p:nvSpPr>
        <p:spPr>
          <a:xfrm>
            <a:off x="7340131" y="2692674"/>
            <a:ext cx="1422869" cy="6197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Proficiency expectations for each competency is articulated as per Dreyfus scale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D15B03-97C8-254F-AF29-AF31490B9363}"/>
              </a:ext>
            </a:extLst>
          </p:cNvPr>
          <p:cNvCxnSpPr/>
          <p:nvPr/>
        </p:nvCxnSpPr>
        <p:spPr>
          <a:xfrm>
            <a:off x="264160" y="3389884"/>
            <a:ext cx="8537992" cy="0"/>
          </a:xfrm>
          <a:prstGeom prst="line">
            <a:avLst/>
          </a:prstGeom>
          <a:ln w="3175">
            <a:solidFill>
              <a:srgbClr val="B7B7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2A6C6A-D321-6A4B-ABB6-52588122E62B}"/>
              </a:ext>
            </a:extLst>
          </p:cNvPr>
          <p:cNvSpPr txBox="1"/>
          <p:nvPr/>
        </p:nvSpPr>
        <p:spPr>
          <a:xfrm>
            <a:off x="385100" y="600066"/>
            <a:ext cx="8377900" cy="6421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Each role is mapped to 12 (Twelve) competency areas which defines the proficiency levels required for each role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0B5896-85B6-A54A-9BD7-7D14CD37B0EA}"/>
              </a:ext>
            </a:extLst>
          </p:cNvPr>
          <p:cNvSpPr/>
          <p:nvPr/>
        </p:nvSpPr>
        <p:spPr>
          <a:xfrm>
            <a:off x="7340132" y="2409832"/>
            <a:ext cx="1422868" cy="205347"/>
          </a:xfrm>
          <a:prstGeom prst="rect">
            <a:avLst/>
          </a:prstGeom>
          <a:solidFill>
            <a:srgbClr val="B2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Learner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4070F9-E64B-3245-BAD1-6D631702AFD7}"/>
              </a:ext>
            </a:extLst>
          </p:cNvPr>
          <p:cNvSpPr/>
          <p:nvPr/>
        </p:nvSpPr>
        <p:spPr>
          <a:xfrm>
            <a:off x="7631206" y="2151349"/>
            <a:ext cx="1131794" cy="205347"/>
          </a:xfrm>
          <a:prstGeom prst="rect">
            <a:avLst/>
          </a:prstGeom>
          <a:solidFill>
            <a:srgbClr val="D6E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Practitioner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69722B-E156-1C43-9A50-638000C3E9C8}"/>
              </a:ext>
            </a:extLst>
          </p:cNvPr>
          <p:cNvSpPr/>
          <p:nvPr/>
        </p:nvSpPr>
        <p:spPr>
          <a:xfrm>
            <a:off x="7835404" y="1907156"/>
            <a:ext cx="927596" cy="205347"/>
          </a:xfrm>
          <a:prstGeom prst="rect">
            <a:avLst/>
          </a:prstGeom>
          <a:solidFill>
            <a:srgbClr val="FDE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Specialist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270DF9-78A5-AD41-BDEF-55EEC1999C55}"/>
              </a:ext>
            </a:extLst>
          </p:cNvPr>
          <p:cNvSpPr/>
          <p:nvPr/>
        </p:nvSpPr>
        <p:spPr>
          <a:xfrm>
            <a:off x="8034618" y="1662569"/>
            <a:ext cx="728382" cy="205347"/>
          </a:xfrm>
          <a:prstGeom prst="rect">
            <a:avLst/>
          </a:prstGeom>
          <a:solidFill>
            <a:srgbClr val="87E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Expert</a:t>
            </a:r>
          </a:p>
        </p:txBody>
      </p:sp>
      <p:pic>
        <p:nvPicPr>
          <p:cNvPr id="38" name="Picture 4" descr="Image result for toll booth icon">
            <a:extLst>
              <a:ext uri="{FF2B5EF4-FFF2-40B4-BE49-F238E27FC236}">
                <a16:creationId xmlns:a16="http://schemas.microsoft.com/office/drawing/2014/main" id="{50E85971-17A9-4B43-90F9-D4043F6D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7884" y="3757944"/>
            <a:ext cx="420115" cy="42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08070EF-EF3D-AF49-B8F5-304802A81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172" y="3730255"/>
            <a:ext cx="475492" cy="4754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3BE39C-70FD-EB4C-BC2A-3BF9C7568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139" y="3778329"/>
            <a:ext cx="538713" cy="37934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1CCCA0A4-BFD7-AE4C-A262-6F7F3EB21DCA}"/>
              </a:ext>
            </a:extLst>
          </p:cNvPr>
          <p:cNvSpPr/>
          <p:nvPr/>
        </p:nvSpPr>
        <p:spPr>
          <a:xfrm rot="5400000">
            <a:off x="3992987" y="2807651"/>
            <a:ext cx="535436" cy="1154783"/>
          </a:xfrm>
          <a:prstGeom prst="rightArrow">
            <a:avLst>
              <a:gd name="adj1" fmla="val 0"/>
              <a:gd name="adj2" fmla="val 4497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0E1F2C4-3C3A-2F42-9CE0-E894AF18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0694"/>
            <a:ext cx="6872911" cy="221169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03ABEE0-F00A-8246-BBB1-F5AE3F7DF0F1}"/>
              </a:ext>
            </a:extLst>
          </p:cNvPr>
          <p:cNvSpPr txBox="1"/>
          <p:nvPr/>
        </p:nvSpPr>
        <p:spPr>
          <a:xfrm>
            <a:off x="9363456" y="1728216"/>
            <a:ext cx="6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51C079-6AF4-4EE9-BC64-B414E2C8C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B57-6363-4745-BDE2-8814A4B039BC}"/>
              </a:ext>
            </a:extLst>
          </p:cNvPr>
          <p:cNvSpPr/>
          <p:nvPr/>
        </p:nvSpPr>
        <p:spPr>
          <a:xfrm rot="19928206">
            <a:off x="1248802" y="2376389"/>
            <a:ext cx="1391239" cy="244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highlight>
                  <a:srgbClr val="FFFF00"/>
                </a:highlight>
              </a:rPr>
              <a:t>INDICATIVE</a:t>
            </a:r>
          </a:p>
        </p:txBody>
      </p:sp>
    </p:spTree>
    <p:extLst>
      <p:ext uri="{BB962C8B-B14F-4D97-AF65-F5344CB8AC3E}">
        <p14:creationId xmlns:p14="http://schemas.microsoft.com/office/powerpoint/2010/main" val="319981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77C3-D8B4-4C79-BBE4-056C91CEF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3705" y="4727475"/>
            <a:ext cx="920764" cy="18724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7B3A7-36BF-4F0B-90BE-9534ADFC8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F571-C9B4-4D92-A7F7-315B894862A8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5100" y="671205"/>
            <a:ext cx="8250900" cy="306515"/>
          </a:xfrm>
          <a:prstGeom prst="rect">
            <a:avLst/>
          </a:prstGeom>
          <a:noFill/>
        </p:spPr>
        <p:txBody>
          <a:bodyPr wrap="square" lIns="9144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is the single most important competency of the FSE community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11905" y="1255225"/>
            <a:ext cx="2125127" cy="1395377"/>
          </a:xfrm>
          <a:prstGeom prst="rect">
            <a:avLst/>
          </a:prstGeom>
          <a:solidFill>
            <a:srgbClr val="37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11905" y="2704956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Operations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11905" y="2943768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Strategy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11905" y="3182580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Relationship Management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11905" y="3421392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People Management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11905" y="3660204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Project Management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11905" y="3899015"/>
            <a:ext cx="2125127" cy="18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Marketing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2C07D89-AB3C-5645-9A4A-6C84111A90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845" y="1556740"/>
            <a:ext cx="775031" cy="76878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180926" y="3871259"/>
            <a:ext cx="4949928" cy="457199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Mindset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677475" y="1255225"/>
            <a:ext cx="453380" cy="457199"/>
          </a:xfrm>
          <a:prstGeom prst="rect">
            <a:avLst/>
          </a:prstGeom>
          <a:solidFill>
            <a:srgbClr val="B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7A9568A-B7B7-B346-B6FB-F4B62DC925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507" y="1380495"/>
            <a:ext cx="411530" cy="1951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80927" y="2288426"/>
            <a:ext cx="3853841" cy="457200"/>
            <a:chOff x="4186118" y="2342468"/>
            <a:chExt cx="3853841" cy="457200"/>
          </a:xfrm>
        </p:grpSpPr>
        <p:sp>
          <p:nvSpPr>
            <p:cNvPr id="37" name="Rectangle 36"/>
            <p:cNvSpPr/>
            <p:nvPr/>
          </p:nvSpPr>
          <p:spPr>
            <a:xfrm>
              <a:off x="4186118" y="2342468"/>
              <a:ext cx="3108960" cy="457200"/>
            </a:xfrm>
            <a:prstGeom prst="rect">
              <a:avLst/>
            </a:prstGeom>
            <a:solidFill>
              <a:srgbClr val="FFC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Platforms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98898" y="2342468"/>
              <a:ext cx="741061" cy="457200"/>
            </a:xfrm>
            <a:prstGeom prst="rect">
              <a:avLst/>
            </a:prstGeom>
            <a:solidFill>
              <a:srgbClr val="C4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72A1E61-AFF7-B14A-9472-40C9C6240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7039" y="2428568"/>
              <a:ext cx="421745" cy="27160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180927" y="2811633"/>
            <a:ext cx="3853841" cy="457200"/>
            <a:chOff x="4186118" y="2865675"/>
            <a:chExt cx="3853841" cy="457200"/>
          </a:xfrm>
        </p:grpSpPr>
        <p:sp>
          <p:nvSpPr>
            <p:cNvPr id="36" name="Rectangle 35"/>
            <p:cNvSpPr/>
            <p:nvPr/>
          </p:nvSpPr>
          <p:spPr>
            <a:xfrm>
              <a:off x="4186118" y="2865675"/>
              <a:ext cx="3108960" cy="457200"/>
            </a:xfrm>
            <a:prstGeom prst="rect">
              <a:avLst/>
            </a:prstGeom>
            <a:solidFill>
              <a:srgbClr val="BEE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Engineering Concepts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98898" y="2865675"/>
              <a:ext cx="741061" cy="457200"/>
            </a:xfrm>
            <a:prstGeom prst="rect">
              <a:avLst/>
            </a:prstGeom>
            <a:solidFill>
              <a:srgbClr val="639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425A308-0F24-8543-BE59-BDE6B9B0E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5097" y="2935617"/>
              <a:ext cx="385629" cy="34085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180927" y="1761849"/>
            <a:ext cx="3853841" cy="457200"/>
            <a:chOff x="4186118" y="1815891"/>
            <a:chExt cx="3853841" cy="457200"/>
          </a:xfrm>
        </p:grpSpPr>
        <p:sp>
          <p:nvSpPr>
            <p:cNvPr id="33" name="Rectangle 32"/>
            <p:cNvSpPr/>
            <p:nvPr/>
          </p:nvSpPr>
          <p:spPr>
            <a:xfrm>
              <a:off x="4186118" y="1815891"/>
              <a:ext cx="3108960" cy="457200"/>
            </a:xfrm>
            <a:prstGeom prst="rect">
              <a:avLst/>
            </a:prstGeom>
            <a:solidFill>
              <a:srgbClr val="A7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Products &amp; Frameworks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98898" y="1815891"/>
              <a:ext cx="741061" cy="457200"/>
            </a:xfrm>
            <a:prstGeom prst="rect">
              <a:avLst/>
            </a:prstGeom>
            <a:solidFill>
              <a:srgbClr val="00A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6E8B149-C55F-DB4D-8CE6-84ED21A9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0333" y="1853945"/>
              <a:ext cx="395156" cy="363705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3180928" y="3341445"/>
            <a:ext cx="4401883" cy="457199"/>
          </a:xfrm>
          <a:prstGeom prst="rect">
            <a:avLst/>
          </a:prstGeom>
          <a:solidFill>
            <a:srgbClr val="F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Quality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5612" y="1256469"/>
            <a:ext cx="457200" cy="457199"/>
          </a:xfrm>
          <a:prstGeom prst="rect">
            <a:avLst/>
          </a:prstGeom>
          <a:solidFill>
            <a:srgbClr val="B00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6436D59-584D-FA44-BDEE-30C6B19EB4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599" y="1297165"/>
            <a:ext cx="288542" cy="38557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180927" y="1255225"/>
            <a:ext cx="3853841" cy="457200"/>
            <a:chOff x="4186118" y="1309267"/>
            <a:chExt cx="3853841" cy="457200"/>
          </a:xfrm>
        </p:grpSpPr>
        <p:sp>
          <p:nvSpPr>
            <p:cNvPr id="34" name="Rectangle 33"/>
            <p:cNvSpPr/>
            <p:nvPr/>
          </p:nvSpPr>
          <p:spPr>
            <a:xfrm>
              <a:off x="4186118" y="1309267"/>
              <a:ext cx="3108960" cy="457200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Programming Languages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98898" y="1309267"/>
              <a:ext cx="741061" cy="457200"/>
            </a:xfrm>
            <a:prstGeom prst="rect">
              <a:avLst/>
            </a:prstGeom>
            <a:solidFill>
              <a:srgbClr val="8A3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3C0B040-DD78-FA4E-B1F0-DA0E59E6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653" y="1359945"/>
              <a:ext cx="354516" cy="362769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7125611" y="1711624"/>
            <a:ext cx="457200" cy="1629821"/>
          </a:xfrm>
          <a:prstGeom prst="rect">
            <a:avLst/>
          </a:prstGeom>
          <a:solidFill>
            <a:srgbClr val="F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673654" y="1700947"/>
            <a:ext cx="457200" cy="216906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632953" y="1257959"/>
            <a:ext cx="557719" cy="3080426"/>
          </a:xfrm>
          <a:custGeom>
            <a:avLst/>
            <a:gdLst>
              <a:gd name="connsiteX0" fmla="*/ 6485 w 557719"/>
              <a:gd name="connsiteY0" fmla="*/ 0 h 3080426"/>
              <a:gd name="connsiteX1" fmla="*/ 557719 w 557719"/>
              <a:gd name="connsiteY1" fmla="*/ 0 h 3080426"/>
              <a:gd name="connsiteX2" fmla="*/ 551234 w 557719"/>
              <a:gd name="connsiteY2" fmla="*/ 3080426 h 3080426"/>
              <a:gd name="connsiteX3" fmla="*/ 0 w 557719"/>
              <a:gd name="connsiteY3" fmla="*/ 1374843 h 3080426"/>
              <a:gd name="connsiteX4" fmla="*/ 6485 w 557719"/>
              <a:gd name="connsiteY4" fmla="*/ 0 h 308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719" h="3080426">
                <a:moveTo>
                  <a:pt x="6485" y="0"/>
                </a:moveTo>
                <a:lnTo>
                  <a:pt x="557719" y="0"/>
                </a:lnTo>
                <a:cubicBezTo>
                  <a:pt x="555557" y="1026809"/>
                  <a:pt x="553396" y="2053617"/>
                  <a:pt x="551234" y="3080426"/>
                </a:cubicBezTo>
                <a:lnTo>
                  <a:pt x="0" y="1374843"/>
                </a:lnTo>
                <a:cubicBezTo>
                  <a:pt x="2162" y="916562"/>
                  <a:pt x="4323" y="458281"/>
                  <a:pt x="6485" y="0"/>
                </a:cubicBezTo>
                <a:close/>
              </a:path>
            </a:pathLst>
          </a:custGeom>
          <a:solidFill>
            <a:srgbClr val="D5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Google Shape;1987;p301">
            <a:extLst>
              <a:ext uri="{FF2B5EF4-FFF2-40B4-BE49-F238E27FC236}">
                <a16:creationId xmlns:a16="http://schemas.microsoft.com/office/drawing/2014/main" id="{2AF7F7A1-F9E8-5440-8553-8179B49492DF}"/>
              </a:ext>
            </a:extLst>
          </p:cNvPr>
          <p:cNvSpPr txBox="1"/>
          <p:nvPr/>
        </p:nvSpPr>
        <p:spPr>
          <a:xfrm>
            <a:off x="419100" y="27782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 is the key FSE competency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C6E8D8A-96A6-48C6-8EBD-CD272E6A4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95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6" y="3656793"/>
            <a:ext cx="3017520" cy="1086657"/>
          </a:xfrm>
          <a:prstGeom prst="rect">
            <a:avLst/>
          </a:prstGeom>
          <a:scene3d>
            <a:camera prst="orthographicFront">
              <a:rot lat="19200000" lon="19200000" rev="3120000"/>
            </a:camera>
            <a:lightRig rig="threePt" dir="t"/>
          </a:scene3d>
          <a:sp3d extrusionH="88900"/>
        </p:spPr>
      </p:pic>
      <p:sp>
        <p:nvSpPr>
          <p:cNvPr id="167" name="TextBox 166"/>
          <p:cNvSpPr txBox="1"/>
          <p:nvPr/>
        </p:nvSpPr>
        <p:spPr>
          <a:xfrm>
            <a:off x="3445384" y="4000133"/>
            <a:ext cx="5317616" cy="640666"/>
          </a:xfrm>
          <a:prstGeom prst="rect">
            <a:avLst/>
          </a:prstGeom>
          <a:solidFill>
            <a:srgbClr val="E0E4F0"/>
          </a:solidFill>
        </p:spPr>
        <p:txBody>
          <a:bodyPr wrap="square" lIns="9144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rgbClr val="00206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Conceptual clarity of engineering aspects in architectural tiers. e.g.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Difference between document database and object database</a:t>
            </a:r>
          </a:p>
          <a:p>
            <a:pPr marL="117475" marR="0" lvl="0" indent="-1174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Importance of port mapping in containers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6B49F-771D-844C-924F-89337E4BFBEA}"/>
              </a:ext>
            </a:extLst>
          </p:cNvPr>
          <p:cNvSpPr txBox="1"/>
          <p:nvPr/>
        </p:nvSpPr>
        <p:spPr>
          <a:xfrm>
            <a:off x="3448180" y="3022921"/>
            <a:ext cx="5314820" cy="538047"/>
          </a:xfrm>
          <a:prstGeom prst="rect">
            <a:avLst/>
          </a:prstGeom>
          <a:solidFill>
            <a:srgbClr val="FFF0D5"/>
          </a:solidFill>
        </p:spPr>
        <p:txBody>
          <a:bodyPr wrap="square" lIns="9144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Working experience on a subset of cloud managed services. 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APIs, Debugging, troubleshooting and engineering best practices of working with cloud managed services.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9376B-1406-6A49-8A89-D6F7E32F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76" y="2522424"/>
            <a:ext cx="3017520" cy="162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A784B-2A51-C94E-9E73-BBDD3AF3AFE3}"/>
              </a:ext>
            </a:extLst>
          </p:cNvPr>
          <p:cNvSpPr txBox="1"/>
          <p:nvPr/>
        </p:nvSpPr>
        <p:spPr>
          <a:xfrm>
            <a:off x="3448180" y="2033986"/>
            <a:ext cx="5314820" cy="538047"/>
          </a:xfrm>
          <a:prstGeom prst="rect">
            <a:avLst/>
          </a:prstGeom>
          <a:solidFill>
            <a:srgbClr val="E1EEFF"/>
          </a:solidFill>
        </p:spPr>
        <p:txBody>
          <a:bodyPr wrap="square" lIns="9144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Working experience on one or more products/frameworks at each architectural tier.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Feature set, best practices, performance considerations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CE66E-83B6-4F4D-840B-FB96BABF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6" y="1505153"/>
            <a:ext cx="3017520" cy="16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71BB49-8331-E545-97C3-E6F71EA82784}"/>
              </a:ext>
            </a:extLst>
          </p:cNvPr>
          <p:cNvSpPr txBox="1"/>
          <p:nvPr/>
        </p:nvSpPr>
        <p:spPr>
          <a:xfrm>
            <a:off x="3445384" y="1036117"/>
            <a:ext cx="5317616" cy="538047"/>
          </a:xfrm>
          <a:prstGeom prst="rect">
            <a:avLst/>
          </a:prstGeom>
          <a:solidFill>
            <a:srgbClr val="EDE2F6"/>
          </a:solidFill>
        </p:spPr>
        <p:txBody>
          <a:bodyPr wrap="square" lIns="9144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Working proficiency in programming languages.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Language syntax, features, libraries and implementation design patterns.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FCEB2E-EA81-4C4F-83A5-007B8BBB1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0" y="521216"/>
            <a:ext cx="3017520" cy="162350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CABC36-B94C-2B48-B3AF-7ECD3B972E25}"/>
              </a:ext>
            </a:extLst>
          </p:cNvPr>
          <p:cNvGrpSpPr/>
          <p:nvPr/>
        </p:nvGrpSpPr>
        <p:grpSpPr>
          <a:xfrm>
            <a:off x="3448180" y="2743703"/>
            <a:ext cx="2820691" cy="270435"/>
            <a:chOff x="4186118" y="2342468"/>
            <a:chExt cx="3853841" cy="457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C44677-B533-7B47-A154-C34E78594AEC}"/>
                </a:ext>
              </a:extLst>
            </p:cNvPr>
            <p:cNvSpPr/>
            <p:nvPr/>
          </p:nvSpPr>
          <p:spPr>
            <a:xfrm>
              <a:off x="4186118" y="2342468"/>
              <a:ext cx="3108960" cy="457200"/>
            </a:xfrm>
            <a:prstGeom prst="rect">
              <a:avLst/>
            </a:prstGeom>
            <a:solidFill>
              <a:srgbClr val="FFCC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Platforms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37E942-13E7-584B-AB0A-6B6F33CE41B2}"/>
                </a:ext>
              </a:extLst>
            </p:cNvPr>
            <p:cNvSpPr/>
            <p:nvPr/>
          </p:nvSpPr>
          <p:spPr>
            <a:xfrm>
              <a:off x="7298898" y="2342468"/>
              <a:ext cx="741061" cy="457200"/>
            </a:xfrm>
            <a:prstGeom prst="rect">
              <a:avLst/>
            </a:prstGeom>
            <a:solidFill>
              <a:srgbClr val="C4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BCDC8EF-49F7-464A-935B-9661C489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7039" y="2428568"/>
              <a:ext cx="421745" cy="27160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0E49BE-D39E-454F-A977-7516D9F1A5DE}"/>
              </a:ext>
            </a:extLst>
          </p:cNvPr>
          <p:cNvGrpSpPr/>
          <p:nvPr/>
        </p:nvGrpSpPr>
        <p:grpSpPr>
          <a:xfrm>
            <a:off x="3448180" y="3715772"/>
            <a:ext cx="2820691" cy="270435"/>
            <a:chOff x="4186118" y="2865675"/>
            <a:chExt cx="3853841" cy="457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9581ED-019B-6A4B-BE2D-EF1E732F6DE3}"/>
                </a:ext>
              </a:extLst>
            </p:cNvPr>
            <p:cNvSpPr/>
            <p:nvPr/>
          </p:nvSpPr>
          <p:spPr>
            <a:xfrm>
              <a:off x="4186118" y="2865675"/>
              <a:ext cx="3108960" cy="457200"/>
            </a:xfrm>
            <a:prstGeom prst="rect">
              <a:avLst/>
            </a:prstGeom>
            <a:solidFill>
              <a:srgbClr val="BEE3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Engineering Concepts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B0AA21-1B1F-4C43-B206-2738160514B0}"/>
                </a:ext>
              </a:extLst>
            </p:cNvPr>
            <p:cNvSpPr/>
            <p:nvPr/>
          </p:nvSpPr>
          <p:spPr>
            <a:xfrm>
              <a:off x="7298898" y="2865675"/>
              <a:ext cx="741061" cy="457200"/>
            </a:xfrm>
            <a:prstGeom prst="rect">
              <a:avLst/>
            </a:prstGeom>
            <a:solidFill>
              <a:srgbClr val="639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7C0BC39-A767-A247-BEE6-6676A7D1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5097" y="2935617"/>
              <a:ext cx="385629" cy="34085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7A165A-AD3D-9E46-AA57-50DB3B409FFB}"/>
              </a:ext>
            </a:extLst>
          </p:cNvPr>
          <p:cNvGrpSpPr/>
          <p:nvPr/>
        </p:nvGrpSpPr>
        <p:grpSpPr>
          <a:xfrm>
            <a:off x="3448180" y="1766491"/>
            <a:ext cx="2820691" cy="275578"/>
            <a:chOff x="4186118" y="1807196"/>
            <a:chExt cx="3853841" cy="4658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546DD5-6A08-724D-AE5D-F9D1388B37DC}"/>
                </a:ext>
              </a:extLst>
            </p:cNvPr>
            <p:cNvSpPr/>
            <p:nvPr/>
          </p:nvSpPr>
          <p:spPr>
            <a:xfrm>
              <a:off x="4186118" y="1807196"/>
              <a:ext cx="3108960" cy="457200"/>
            </a:xfrm>
            <a:prstGeom prst="rect">
              <a:avLst/>
            </a:prstGeom>
            <a:solidFill>
              <a:srgbClr val="A7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Products &amp; Frameworks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B42FEA-EAE2-B145-9C2C-71B03B4633F5}"/>
                </a:ext>
              </a:extLst>
            </p:cNvPr>
            <p:cNvSpPr/>
            <p:nvPr/>
          </p:nvSpPr>
          <p:spPr>
            <a:xfrm>
              <a:off x="7298898" y="1815891"/>
              <a:ext cx="741061" cy="457200"/>
            </a:xfrm>
            <a:prstGeom prst="rect">
              <a:avLst/>
            </a:prstGeom>
            <a:solidFill>
              <a:srgbClr val="00A8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4FA802-9220-BF4C-9346-4B88B670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0333" y="1853945"/>
              <a:ext cx="395156" cy="36370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17128E-5E6A-E54E-BF86-A15054E70BF2}"/>
              </a:ext>
            </a:extLst>
          </p:cNvPr>
          <p:cNvGrpSpPr/>
          <p:nvPr/>
        </p:nvGrpSpPr>
        <p:grpSpPr>
          <a:xfrm>
            <a:off x="3448180" y="771199"/>
            <a:ext cx="2820691" cy="270435"/>
            <a:chOff x="4186118" y="1309267"/>
            <a:chExt cx="3853841" cy="457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DC8D40-9769-FF4C-9AC4-559495CC8EA7}"/>
                </a:ext>
              </a:extLst>
            </p:cNvPr>
            <p:cNvSpPr/>
            <p:nvPr/>
          </p:nvSpPr>
          <p:spPr>
            <a:xfrm>
              <a:off x="4186118" y="1309267"/>
              <a:ext cx="3108960" cy="457200"/>
            </a:xfrm>
            <a:prstGeom prst="rect">
              <a:avLst/>
            </a:prstGeom>
            <a:solidFill>
              <a:srgbClr val="DEC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Programming Languages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11916C-20C4-4D4E-8241-7D22B0C1D329}"/>
                </a:ext>
              </a:extLst>
            </p:cNvPr>
            <p:cNvSpPr/>
            <p:nvPr/>
          </p:nvSpPr>
          <p:spPr>
            <a:xfrm>
              <a:off x="7298898" y="1309267"/>
              <a:ext cx="741061" cy="457200"/>
            </a:xfrm>
            <a:prstGeom prst="rect">
              <a:avLst/>
            </a:prstGeom>
            <a:solidFill>
              <a:srgbClr val="8A3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977513-8138-2744-81A8-038540924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653" y="1359945"/>
              <a:ext cx="354516" cy="362769"/>
            </a:xfrm>
            <a:prstGeom prst="rect">
              <a:avLst/>
            </a:prstGeom>
          </p:spPr>
        </p:pic>
      </p:grpSp>
      <p:sp>
        <p:nvSpPr>
          <p:cNvPr id="33" name="Google Shape;1987;p301">
            <a:extLst>
              <a:ext uri="{FF2B5EF4-FFF2-40B4-BE49-F238E27FC236}">
                <a16:creationId xmlns:a16="http://schemas.microsoft.com/office/drawing/2014/main" id="{E40BEC71-3C37-ED4D-96AE-73513C1B7084}"/>
              </a:ext>
            </a:extLst>
          </p:cNvPr>
          <p:cNvSpPr txBox="1"/>
          <p:nvPr/>
        </p:nvSpPr>
        <p:spPr>
          <a:xfrm>
            <a:off x="419100" y="277825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layers of Engineering Competencies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A46DD01-2FBB-46F5-B4FD-A85E69EB4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0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288A2FD-A487-3B4C-B049-0354758B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41" y="512519"/>
            <a:ext cx="1686899" cy="4097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745F86-E466-F240-BD12-AB86BC4EAAB4}"/>
              </a:ext>
            </a:extLst>
          </p:cNvPr>
          <p:cNvSpPr txBox="1"/>
          <p:nvPr/>
        </p:nvSpPr>
        <p:spPr>
          <a:xfrm>
            <a:off x="3453192" y="1045047"/>
            <a:ext cx="5309808" cy="927080"/>
          </a:xfrm>
          <a:prstGeom prst="rect">
            <a:avLst/>
          </a:prstGeom>
          <a:solidFill>
            <a:srgbClr val="EDE2F6"/>
          </a:solidFill>
        </p:spPr>
        <p:txBody>
          <a:bodyPr wrap="square" lIns="9144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Working proficiency in sizing work units, developing secure, testable and quality code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Code Quality, Unit &amp; Integration testing, Secure Coding and Estimation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133235-BD5C-7E4A-A7BD-9C51B407E2B9}"/>
              </a:ext>
            </a:extLst>
          </p:cNvPr>
          <p:cNvSpPr/>
          <p:nvPr/>
        </p:nvSpPr>
        <p:spPr>
          <a:xfrm>
            <a:off x="3455988" y="780129"/>
            <a:ext cx="2275500" cy="270435"/>
          </a:xfrm>
          <a:prstGeom prst="rect">
            <a:avLst/>
          </a:prstGeom>
          <a:solidFill>
            <a:srgbClr val="FF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Quality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EF62FA-8C24-4145-AB67-85A2F2076E21}"/>
              </a:ext>
            </a:extLst>
          </p:cNvPr>
          <p:cNvGrpSpPr/>
          <p:nvPr/>
        </p:nvGrpSpPr>
        <p:grpSpPr>
          <a:xfrm>
            <a:off x="5715556" y="781720"/>
            <a:ext cx="547075" cy="266491"/>
            <a:chOff x="2658815" y="2647042"/>
            <a:chExt cx="476945" cy="4571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4C8501-96DF-2748-A222-DE3A840D3578}"/>
                </a:ext>
              </a:extLst>
            </p:cNvPr>
            <p:cNvSpPr/>
            <p:nvPr/>
          </p:nvSpPr>
          <p:spPr>
            <a:xfrm>
              <a:off x="2658815" y="2647042"/>
              <a:ext cx="476945" cy="457199"/>
            </a:xfrm>
            <a:prstGeom prst="rect">
              <a:avLst/>
            </a:prstGeom>
            <a:solidFill>
              <a:srgbClr val="B00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2E2195-FA0C-474B-83EB-0D40F39B1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6782" y="2683504"/>
              <a:ext cx="169046" cy="385578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C4B08BC-2287-774F-AE63-5A3AFE786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928" y="588258"/>
            <a:ext cx="1634260" cy="4155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C4879AA-2094-A54F-A239-33470EF20163}"/>
              </a:ext>
            </a:extLst>
          </p:cNvPr>
          <p:cNvSpPr txBox="1"/>
          <p:nvPr/>
        </p:nvSpPr>
        <p:spPr>
          <a:xfrm>
            <a:off x="3435749" y="2904501"/>
            <a:ext cx="5309808" cy="927080"/>
          </a:xfrm>
          <a:prstGeom prst="rect">
            <a:avLst/>
          </a:prstGeom>
          <a:solidFill>
            <a:srgbClr val="EFEEB5"/>
          </a:solidFill>
        </p:spPr>
        <p:txBody>
          <a:bodyPr wrap="square" lIns="91440" tIns="0" rIns="0" bIns="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Proficiency in ways of working, DevOps and consulting approaches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Agile/Scrum, POD based Delivery, TDD/BDD etc.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CBB876-AD89-F044-B91E-3B27E3107D13}"/>
              </a:ext>
            </a:extLst>
          </p:cNvPr>
          <p:cNvSpPr/>
          <p:nvPr/>
        </p:nvSpPr>
        <p:spPr>
          <a:xfrm>
            <a:off x="3438545" y="2639583"/>
            <a:ext cx="2275500" cy="270435"/>
          </a:xfrm>
          <a:prstGeom prst="rect">
            <a:avLst/>
          </a:prstGeom>
          <a:solidFill>
            <a:srgbClr val="FFF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Engineering Mindset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A34D19-BAB1-0A49-AF45-4C346AD96779}"/>
              </a:ext>
            </a:extLst>
          </p:cNvPr>
          <p:cNvSpPr/>
          <p:nvPr/>
        </p:nvSpPr>
        <p:spPr>
          <a:xfrm>
            <a:off x="5714045" y="2644360"/>
            <a:ext cx="547075" cy="266491"/>
          </a:xfrm>
          <a:prstGeom prst="rect">
            <a:avLst/>
          </a:prstGeom>
          <a:solidFill>
            <a:srgbClr val="B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3324E6-4DF9-964D-9489-675866A185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284" y="2705268"/>
            <a:ext cx="288632" cy="1368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1707E8-1C66-2A4E-835F-E4BA6068302E}"/>
              </a:ext>
            </a:extLst>
          </p:cNvPr>
          <p:cNvGrpSpPr/>
          <p:nvPr/>
        </p:nvGrpSpPr>
        <p:grpSpPr>
          <a:xfrm>
            <a:off x="231397" y="1252082"/>
            <a:ext cx="2282584" cy="3491368"/>
            <a:chOff x="79452" y="623432"/>
            <a:chExt cx="3017520" cy="40852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712E78F-AA7F-6A40-B1ED-388AA322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3000"/>
            </a:blip>
            <a:stretch>
              <a:fillRect/>
            </a:stretch>
          </p:blipFill>
          <p:spPr>
            <a:xfrm>
              <a:off x="79452" y="3621991"/>
              <a:ext cx="3017520" cy="1086657"/>
            </a:xfrm>
            <a:prstGeom prst="rect">
              <a:avLst/>
            </a:prstGeom>
            <a:scene3d>
              <a:camera prst="orthographicFront">
                <a:rot lat="19200000" lon="19200000" rev="3120000"/>
              </a:camera>
              <a:lightRig rig="threePt" dir="t"/>
            </a:scene3d>
            <a:sp3d extrusionH="88900"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788118A-6F41-704F-84E7-B5DC73F9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3000"/>
            </a:blip>
            <a:stretch>
              <a:fillRect/>
            </a:stretch>
          </p:blipFill>
          <p:spPr>
            <a:xfrm>
              <a:off x="79452" y="2469368"/>
              <a:ext cx="3017520" cy="162346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3852DF-8A9F-A342-A817-1A78970D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3000"/>
            </a:blip>
            <a:stretch>
              <a:fillRect/>
            </a:stretch>
          </p:blipFill>
          <p:spPr>
            <a:xfrm>
              <a:off x="79452" y="1547489"/>
              <a:ext cx="3017520" cy="162132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B119AE6-573E-BA48-8A43-4F79A3C25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23000"/>
            </a:blip>
            <a:stretch>
              <a:fillRect/>
            </a:stretch>
          </p:blipFill>
          <p:spPr>
            <a:xfrm>
              <a:off x="79452" y="623432"/>
              <a:ext cx="3017520" cy="1623501"/>
            </a:xfrm>
            <a:prstGeom prst="rect">
              <a:avLst/>
            </a:prstGeom>
          </p:spPr>
        </p:pic>
      </p:grpSp>
      <p:sp>
        <p:nvSpPr>
          <p:cNvPr id="21" name="Google Shape;1987;p301">
            <a:extLst>
              <a:ext uri="{FF2B5EF4-FFF2-40B4-BE49-F238E27FC236}">
                <a16:creationId xmlns:a16="http://schemas.microsoft.com/office/drawing/2014/main" id="{113775EC-2868-AC4A-B05D-CCDCAAFE4D04}"/>
              </a:ext>
            </a:extLst>
          </p:cNvPr>
          <p:cNvSpPr txBox="1"/>
          <p:nvPr/>
        </p:nvSpPr>
        <p:spPr>
          <a:xfrm>
            <a:off x="231397" y="186764"/>
            <a:ext cx="8343900" cy="3225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defTabSz="914378">
              <a:lnSpc>
                <a:spcPct val="90000"/>
              </a:lnSpc>
              <a:spcBef>
                <a:spcPct val="0"/>
              </a:spcBef>
              <a:buNone/>
              <a:defRPr sz="2400" b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layers of Engineering Competencies</a:t>
            </a:r>
            <a:endParaRPr sz="20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  <a:sym typeface="Proxima Nov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E1191F-F70E-491A-BE08-57E0EFB6A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696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11F88-964B-44FE-8F0A-8D37CA61A4DD}"/>
              </a:ext>
            </a:extLst>
          </p:cNvPr>
          <p:cNvGrpSpPr/>
          <p:nvPr/>
        </p:nvGrpSpPr>
        <p:grpSpPr>
          <a:xfrm>
            <a:off x="572776" y="917205"/>
            <a:ext cx="7310414" cy="3942823"/>
            <a:chOff x="763701" y="1222940"/>
            <a:chExt cx="9747218" cy="52570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BB7884-75AD-4BAC-B039-C17AD97D4872}"/>
                </a:ext>
              </a:extLst>
            </p:cNvPr>
            <p:cNvGrpSpPr/>
            <p:nvPr/>
          </p:nvGrpSpPr>
          <p:grpSpPr>
            <a:xfrm>
              <a:off x="763701" y="1222940"/>
              <a:ext cx="4816144" cy="4137909"/>
              <a:chOff x="304364" y="1245140"/>
              <a:chExt cx="3450514" cy="317716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0D94558-5B9C-4B55-9C64-22E269AAE91A}"/>
                  </a:ext>
                </a:extLst>
              </p:cNvPr>
              <p:cNvSpPr/>
              <p:nvPr/>
            </p:nvSpPr>
            <p:spPr>
              <a:xfrm>
                <a:off x="304364" y="1245140"/>
                <a:ext cx="3450514" cy="3177162"/>
              </a:xfrm>
              <a:prstGeom prst="ellipse">
                <a:avLst/>
              </a:prstGeom>
              <a:solidFill>
                <a:srgbClr val="2C67FF">
                  <a:lumMod val="20000"/>
                  <a:lumOff val="80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200" kern="0">
                  <a:solidFill>
                    <a:prstClr val="white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35D5889-3590-4408-B1F6-C5B271FD06D0}"/>
                  </a:ext>
                </a:extLst>
              </p:cNvPr>
              <p:cNvSpPr/>
              <p:nvPr/>
            </p:nvSpPr>
            <p:spPr>
              <a:xfrm>
                <a:off x="336120" y="1772306"/>
                <a:ext cx="2186621" cy="2108314"/>
              </a:xfrm>
              <a:prstGeom prst="ellipse">
                <a:avLst/>
              </a:prstGeom>
              <a:solidFill>
                <a:srgbClr val="2C67FF">
                  <a:lumMod val="7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r>
                  <a:rPr lang="en-US" sz="1200" kern="0">
                    <a:solidFill>
                      <a:prstClr val="white"/>
                    </a:solidFill>
                    <a:latin typeface="Arial" panose="020B0604020202020204"/>
                    <a:cs typeface="Calibri" panose="020F0502020204030204" pitchFamily="34" charset="0"/>
                  </a:rPr>
                  <a:t>P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CA30EA6-58F5-4D05-95E3-60002BCB959D}"/>
                  </a:ext>
                </a:extLst>
              </p:cNvPr>
              <p:cNvSpPr/>
              <p:nvPr/>
            </p:nvSpPr>
            <p:spPr>
              <a:xfrm>
                <a:off x="336120" y="2226110"/>
                <a:ext cx="1343385" cy="1204606"/>
              </a:xfrm>
              <a:prstGeom prst="ellipse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r>
                  <a:rPr lang="en-US" sz="1200" b="1" kern="0">
                    <a:solidFill>
                      <a:prstClr val="white"/>
                    </a:solidFill>
                    <a:latin typeface="Calibri" panose="020F0502020204030204"/>
                    <a:cs typeface="Calibri" panose="020F0502020204030204" pitchFamily="34" charset="0"/>
                  </a:rPr>
                  <a:t>FSE Community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5B2483-964F-41A0-B04F-261E0742A18A}"/>
                  </a:ext>
                </a:extLst>
              </p:cNvPr>
              <p:cNvSpPr txBox="1"/>
              <p:nvPr/>
            </p:nvSpPr>
            <p:spPr>
              <a:xfrm>
                <a:off x="1668138" y="2571251"/>
                <a:ext cx="896548" cy="472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>
                  <a:defRPr/>
                </a:pPr>
                <a:r>
                  <a:rPr lang="en-US" sz="1200" b="1" kern="0">
                    <a:solidFill>
                      <a:srgbClr val="FFFFFF"/>
                    </a:solidFill>
                    <a:latin typeface="Calibri" panose="020F0502020204030204"/>
                    <a:cs typeface="Calibri" panose="020F0502020204030204" pitchFamily="34" charset="0"/>
                  </a:rPr>
                  <a:t>Agenda 2022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DEFD38-9535-48C6-A9FD-3C071E2D312C}"/>
                </a:ext>
              </a:extLst>
            </p:cNvPr>
            <p:cNvSpPr txBox="1"/>
            <p:nvPr/>
          </p:nvSpPr>
          <p:spPr>
            <a:xfrm>
              <a:off x="3963807" y="4510182"/>
              <a:ext cx="9607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defRPr/>
              </a:pPr>
              <a:r>
                <a:rPr lang="en-US" sz="900" b="1" kern="0">
                  <a:solidFill>
                    <a:srgbClr val="D9D9D9">
                      <a:lumMod val="10000"/>
                    </a:srgbClr>
                  </a:solidFill>
                  <a:latin typeface="Calibri" panose="020F0502020204030204"/>
                  <a:cs typeface="Calibri" panose="020F0502020204030204" pitchFamily="34" charset="0"/>
                </a:rPr>
                <a:t>Market Presence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D6098F-8471-4F14-8A7E-215FFEA32809}"/>
                </a:ext>
              </a:extLst>
            </p:cNvPr>
            <p:cNvSpPr txBox="1"/>
            <p:nvPr/>
          </p:nvSpPr>
          <p:spPr>
            <a:xfrm>
              <a:off x="4437038" y="3795367"/>
              <a:ext cx="132211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defRPr/>
              </a:pPr>
              <a:r>
                <a:rPr lang="en-US" sz="900" b="1" kern="0">
                  <a:solidFill>
                    <a:srgbClr val="D9D9D9">
                      <a:lumMod val="10000"/>
                    </a:srgbClr>
                  </a:solidFill>
                  <a:latin typeface="Calibri" panose="020F0502020204030204"/>
                  <a:cs typeface="Calibri" panose="020F0502020204030204" pitchFamily="34" charset="0"/>
                </a:rPr>
                <a:t>Delivery Engagement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C4AD9B-D57D-48E7-B446-C492DAD6DF70}"/>
                </a:ext>
              </a:extLst>
            </p:cNvPr>
            <p:cNvSpPr txBox="1"/>
            <p:nvPr/>
          </p:nvSpPr>
          <p:spPr>
            <a:xfrm>
              <a:off x="3966005" y="1467231"/>
              <a:ext cx="109168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defRPr/>
              </a:pPr>
              <a:r>
                <a:rPr lang="en-US" sz="900" b="1" kern="0">
                  <a:solidFill>
                    <a:srgbClr val="D9D9D9">
                      <a:lumMod val="10000"/>
                    </a:srgbClr>
                  </a:solidFill>
                  <a:latin typeface="Calibri" panose="020F0502020204030204"/>
                  <a:cs typeface="Calibri" panose="020F0502020204030204" pitchFamily="34" charset="0"/>
                </a:rPr>
                <a:t>People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7B960FD-80A5-45D5-879E-4F621FFE91FA}"/>
                </a:ext>
              </a:extLst>
            </p:cNvPr>
            <p:cNvSpPr txBox="1"/>
            <p:nvPr/>
          </p:nvSpPr>
          <p:spPr>
            <a:xfrm>
              <a:off x="4580962" y="2132953"/>
              <a:ext cx="13221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defRPr/>
              </a:pPr>
              <a:r>
                <a:rPr lang="en-US" sz="900" b="1" kern="0">
                  <a:solidFill>
                    <a:srgbClr val="D9D9D9">
                      <a:lumMod val="10000"/>
                    </a:srgbClr>
                  </a:solidFill>
                  <a:latin typeface="Calibri" panose="020F0502020204030204"/>
                  <a:cs typeface="Calibri" panose="020F0502020204030204" pitchFamily="34" charset="0"/>
                </a:rPr>
                <a:t>Skilling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ED7C41-87CD-4C2A-BF82-FB43F62E3443}"/>
                </a:ext>
              </a:extLst>
            </p:cNvPr>
            <p:cNvSpPr/>
            <p:nvPr/>
          </p:nvSpPr>
          <p:spPr>
            <a:xfrm>
              <a:off x="6188139" y="1267816"/>
              <a:ext cx="4322780" cy="49244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189">
                <a:defRPr/>
              </a:pPr>
              <a:r>
                <a:rPr lang="en-US" sz="900" kern="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rPr>
                <a:t>Provide a nurturing workplace - Engaging, Collaborative, Responsive, Safe, Unbiased, Celebrating Excellence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1267CA5-FBD1-4822-8ADF-A6CAE94827AC}"/>
                </a:ext>
              </a:extLst>
            </p:cNvPr>
            <p:cNvSpPr/>
            <p:nvPr/>
          </p:nvSpPr>
          <p:spPr>
            <a:xfrm>
              <a:off x="6399101" y="3808699"/>
              <a:ext cx="3983757" cy="49244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189">
                <a:defRPr/>
              </a:pPr>
              <a:r>
                <a:rPr lang="en-US" sz="900" kern="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rPr>
                <a:t>Help deliver better engineering outcomes through Tech Governance, Best practices etc 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CC6A5B-858E-43B3-A6E3-448F900CBAE4}"/>
                </a:ext>
              </a:extLst>
            </p:cNvPr>
            <p:cNvSpPr/>
            <p:nvPr/>
          </p:nvSpPr>
          <p:spPr>
            <a:xfrm>
              <a:off x="6520341" y="2944428"/>
              <a:ext cx="3658376" cy="49244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189">
                <a:defRPr/>
              </a:pPr>
              <a:r>
                <a:rPr lang="en-US" sz="900" kern="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rPr>
                <a:t>Grow to exceed targets, thru active involvement with Talent market and effective talent selection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DF710B-2DE9-48E1-9E95-8ADE884CF4D5}"/>
                </a:ext>
              </a:extLst>
            </p:cNvPr>
            <p:cNvSpPr/>
            <p:nvPr/>
          </p:nvSpPr>
          <p:spPr>
            <a:xfrm>
              <a:off x="6277599" y="4613358"/>
              <a:ext cx="4035012" cy="49244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189">
                <a:defRPr/>
              </a:pPr>
              <a:r>
                <a:rPr lang="en-US" sz="900" kern="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rPr>
                <a:t>Establish a strong brand presence amongst customers, Analysts, Associates and other stakeholders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7FB00DF-4304-4122-BBF4-BBBDE756F5E2}"/>
                </a:ext>
              </a:extLst>
            </p:cNvPr>
            <p:cNvSpPr/>
            <p:nvPr/>
          </p:nvSpPr>
          <p:spPr>
            <a:xfrm>
              <a:off x="6364493" y="2068479"/>
              <a:ext cx="3669845" cy="49244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189">
                <a:defRPr/>
              </a:pPr>
              <a:r>
                <a:rPr lang="en-US" sz="900" kern="0">
                  <a:solidFill>
                    <a:srgbClr val="404040"/>
                  </a:solidFill>
                  <a:latin typeface="Calibri" panose="020F0502020204030204"/>
                  <a:cs typeface="Calibri" panose="020F0502020204030204" pitchFamily="34" charset="0"/>
                </a:rPr>
                <a:t>Skilling to enable Best-in-class Delivery : Well-rounded, battle-ready Engineers.  </a:t>
              </a:r>
            </a:p>
          </p:txBody>
        </p:sp>
        <p:pic>
          <p:nvPicPr>
            <p:cNvPr id="50" name="Picture 49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6D2420EB-4983-4404-A40E-1E6C12839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1310" y="2968954"/>
              <a:ext cx="660483" cy="497792"/>
            </a:xfrm>
            <a:prstGeom prst="rect">
              <a:avLst/>
            </a:prstGeom>
          </p:spPr>
        </p:pic>
        <p:pic>
          <p:nvPicPr>
            <p:cNvPr id="51" name="Picture 50" descr="A group of people on a stage&#10;&#10;Description automatically generated">
              <a:extLst>
                <a:ext uri="{FF2B5EF4-FFF2-40B4-BE49-F238E27FC236}">
                  <a16:creationId xmlns:a16="http://schemas.microsoft.com/office/drawing/2014/main" id="{5607B9BC-BD35-49C3-8DB5-23CCB5252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910" y="1285248"/>
              <a:ext cx="588802" cy="43893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4D0573-1DC0-4BF2-9C09-34ED24C7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947" y="2059504"/>
              <a:ext cx="529321" cy="5282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0CE8EE-AA11-4BD1-89A0-899EBE1842FB}"/>
                </a:ext>
              </a:extLst>
            </p:cNvPr>
            <p:cNvSpPr txBox="1"/>
            <p:nvPr/>
          </p:nvSpPr>
          <p:spPr>
            <a:xfrm>
              <a:off x="4866742" y="3034739"/>
              <a:ext cx="132211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>
                <a:defRPr/>
              </a:pPr>
              <a:r>
                <a:rPr lang="en-US" sz="900" b="1" kern="0">
                  <a:solidFill>
                    <a:srgbClr val="D9D9D9">
                      <a:lumMod val="10000"/>
                    </a:srgbClr>
                  </a:solidFill>
                  <a:latin typeface="Calibri" panose="020F0502020204030204"/>
                  <a:cs typeface="Calibri" panose="020F0502020204030204" pitchFamily="34" charset="0"/>
                </a:rPr>
                <a:t>Growth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4C2BCE-416D-45A7-9CEF-8C61920258BF}"/>
                </a:ext>
              </a:extLst>
            </p:cNvPr>
            <p:cNvSpPr/>
            <p:nvPr/>
          </p:nvSpPr>
          <p:spPr>
            <a:xfrm>
              <a:off x="3752580" y="1485629"/>
              <a:ext cx="255181" cy="240203"/>
            </a:xfrm>
            <a:prstGeom prst="ellipse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r>
                <a:rPr lang="en-US" sz="825" kern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5108F9-E645-47D4-9D94-597356E468DF}"/>
                </a:ext>
              </a:extLst>
            </p:cNvPr>
            <p:cNvSpPr/>
            <p:nvPr/>
          </p:nvSpPr>
          <p:spPr>
            <a:xfrm>
              <a:off x="4354825" y="2150787"/>
              <a:ext cx="255181" cy="240203"/>
            </a:xfrm>
            <a:prstGeom prst="ellipse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r>
                <a:rPr lang="en-US" sz="825" kern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80B514F-0CE9-4D18-B609-B5A7CBC4D1A0}"/>
                </a:ext>
              </a:extLst>
            </p:cNvPr>
            <p:cNvSpPr/>
            <p:nvPr/>
          </p:nvSpPr>
          <p:spPr>
            <a:xfrm>
              <a:off x="4631313" y="3042239"/>
              <a:ext cx="255181" cy="240203"/>
            </a:xfrm>
            <a:prstGeom prst="ellipse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r>
                <a:rPr lang="en-US" sz="825" kern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5F91985-6F85-45A9-BD8B-3389609A5965}"/>
                </a:ext>
              </a:extLst>
            </p:cNvPr>
            <p:cNvSpPr/>
            <p:nvPr/>
          </p:nvSpPr>
          <p:spPr>
            <a:xfrm>
              <a:off x="4193361" y="3863424"/>
              <a:ext cx="255181" cy="240203"/>
            </a:xfrm>
            <a:prstGeom prst="ellipse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r>
                <a:rPr lang="en-US" sz="825" kern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5A3649-7520-4C5C-98EB-E2BF5B10559D}"/>
                </a:ext>
              </a:extLst>
            </p:cNvPr>
            <p:cNvSpPr/>
            <p:nvPr/>
          </p:nvSpPr>
          <p:spPr>
            <a:xfrm>
              <a:off x="3773090" y="4567673"/>
              <a:ext cx="255181" cy="240203"/>
            </a:xfrm>
            <a:prstGeom prst="ellipse">
              <a:avLst/>
            </a:prstGeom>
            <a:solidFill>
              <a:srgbClr val="00B0F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89">
                <a:defRPr/>
              </a:pPr>
              <a:r>
                <a:rPr lang="en-US" sz="825" kern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2F302C-B204-44C7-A7FF-6BAA94C660A6}"/>
                </a:ext>
              </a:extLst>
            </p:cNvPr>
            <p:cNvCxnSpPr/>
            <p:nvPr/>
          </p:nvCxnSpPr>
          <p:spPr>
            <a:xfrm>
              <a:off x="5764753" y="3658092"/>
              <a:ext cx="4668739" cy="0"/>
            </a:xfrm>
            <a:prstGeom prst="line">
              <a:avLst/>
            </a:prstGeom>
            <a:noFill/>
            <a:ln w="6350" cap="flat" cmpd="sng" algn="ctr">
              <a:solidFill>
                <a:srgbClr val="D9D9D9"/>
              </a:solidFill>
              <a:prstDash val="solid"/>
              <a:miter lim="800000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C187D7-B56A-4D6A-A12B-1BE8CC53E390}"/>
                </a:ext>
              </a:extLst>
            </p:cNvPr>
            <p:cNvCxnSpPr/>
            <p:nvPr/>
          </p:nvCxnSpPr>
          <p:spPr>
            <a:xfrm>
              <a:off x="5739092" y="1957652"/>
              <a:ext cx="4668739" cy="0"/>
            </a:xfrm>
            <a:prstGeom prst="line">
              <a:avLst/>
            </a:prstGeom>
            <a:noFill/>
            <a:ln w="6350" cap="flat" cmpd="sng" algn="ctr">
              <a:solidFill>
                <a:srgbClr val="D9D9D9"/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4AE0F6-46E9-4D72-81A9-FA4D6683AF35}"/>
                </a:ext>
              </a:extLst>
            </p:cNvPr>
            <p:cNvCxnSpPr/>
            <p:nvPr/>
          </p:nvCxnSpPr>
          <p:spPr>
            <a:xfrm>
              <a:off x="5739092" y="2798457"/>
              <a:ext cx="4668739" cy="0"/>
            </a:xfrm>
            <a:prstGeom prst="line">
              <a:avLst/>
            </a:prstGeom>
            <a:noFill/>
            <a:ln w="6350" cap="flat" cmpd="sng" algn="ctr">
              <a:solidFill>
                <a:srgbClr val="D9D9D9"/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A76FCF-9C6A-4C8D-BCEF-20E1809F3924}"/>
                </a:ext>
              </a:extLst>
            </p:cNvPr>
            <p:cNvCxnSpPr/>
            <p:nvPr/>
          </p:nvCxnSpPr>
          <p:spPr>
            <a:xfrm>
              <a:off x="5714120" y="4439248"/>
              <a:ext cx="4668739" cy="0"/>
            </a:xfrm>
            <a:prstGeom prst="line">
              <a:avLst/>
            </a:prstGeom>
            <a:noFill/>
            <a:ln w="6350" cap="flat" cmpd="sng" algn="ctr">
              <a:solidFill>
                <a:srgbClr val="D9D9D9"/>
              </a:solidFill>
              <a:prstDash val="solid"/>
              <a:miter lim="800000"/>
            </a:ln>
            <a:effectLst/>
          </p:spPr>
        </p:cxnSp>
        <p:pic>
          <p:nvPicPr>
            <p:cNvPr id="63" name="Picture 62" descr="Icon&#10;&#10;Description automatically generated">
              <a:extLst>
                <a:ext uri="{FF2B5EF4-FFF2-40B4-BE49-F238E27FC236}">
                  <a16:creationId xmlns:a16="http://schemas.microsoft.com/office/drawing/2014/main" id="{879FE4FA-9E63-4F1B-974E-EEC09FD3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099" y="3768694"/>
              <a:ext cx="652002" cy="523546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2CAF78-5B27-4FFA-B830-915C80D93DB9}"/>
                </a:ext>
              </a:extLst>
            </p:cNvPr>
            <p:cNvSpPr/>
            <p:nvPr/>
          </p:nvSpPr>
          <p:spPr>
            <a:xfrm>
              <a:off x="3477831" y="5994938"/>
              <a:ext cx="138114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sz="1050" b="1" kern="0">
                  <a:solidFill>
                    <a:srgbClr val="00206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Building Blocks  </a:t>
              </a:r>
              <a:endParaRPr lang="en-US" sz="1050" b="1" kern="0">
                <a:solidFill>
                  <a:srgbClr val="002060"/>
                </a:solidFill>
                <a:latin typeface="Arial" panose="020B0604020202020204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DB65A-373D-4CB4-870D-639E82D65E35}"/>
                </a:ext>
              </a:extLst>
            </p:cNvPr>
            <p:cNvSpPr txBox="1"/>
            <p:nvPr/>
          </p:nvSpPr>
          <p:spPr>
            <a:xfrm>
              <a:off x="4866742" y="5982880"/>
              <a:ext cx="772763" cy="369332"/>
            </a:xfrm>
            <a:prstGeom prst="rect">
              <a:avLst/>
            </a:prstGeom>
            <a:solidFill>
              <a:srgbClr val="F3EFEB"/>
            </a:solidFill>
            <a:ln>
              <a:solidFill>
                <a:srgbClr val="5BBBFF">
                  <a:lumMod val="20000"/>
                  <a:lumOff val="80000"/>
                </a:srgb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900" b="1" kern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Community Managers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047BAC-25A6-4F34-B4AA-DE344F36811D}"/>
                </a:ext>
              </a:extLst>
            </p:cNvPr>
            <p:cNvSpPr txBox="1"/>
            <p:nvPr/>
          </p:nvSpPr>
          <p:spPr>
            <a:xfrm>
              <a:off x="6915695" y="5984009"/>
              <a:ext cx="771579" cy="369332"/>
            </a:xfrm>
            <a:prstGeom prst="rect">
              <a:avLst/>
            </a:prstGeom>
            <a:solidFill>
              <a:srgbClr val="F3EFEB"/>
            </a:solidFill>
            <a:ln>
              <a:solidFill>
                <a:srgbClr val="5BBBFF">
                  <a:lumMod val="20000"/>
                  <a:lumOff val="80000"/>
                </a:srgb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900" b="1" kern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Chapter Leads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C25BBDF-30C4-4713-AE7E-309A54BCD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418" y="6479291"/>
              <a:ext cx="5592105" cy="746"/>
            </a:xfrm>
            <a:prstGeom prst="line">
              <a:avLst/>
            </a:prstGeom>
            <a:noFill/>
            <a:ln w="6350" cap="flat" cmpd="sng" algn="ctr">
              <a:solidFill>
                <a:srgbClr val="5BBBFF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4E5C37-683E-4851-942F-D89AEB69A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418" y="5869404"/>
              <a:ext cx="5592105" cy="746"/>
            </a:xfrm>
            <a:prstGeom prst="line">
              <a:avLst/>
            </a:prstGeom>
            <a:noFill/>
            <a:ln w="6350" cap="flat" cmpd="sng" algn="ctr">
              <a:solidFill>
                <a:srgbClr val="5BBBFF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9BE733-9A16-40A7-ACB7-D44E5EB42F74}"/>
                </a:ext>
              </a:extLst>
            </p:cNvPr>
            <p:cNvSpPr txBox="1"/>
            <p:nvPr/>
          </p:nvSpPr>
          <p:spPr>
            <a:xfrm>
              <a:off x="5891218" y="5988414"/>
              <a:ext cx="772763" cy="369332"/>
            </a:xfrm>
            <a:prstGeom prst="rect">
              <a:avLst/>
            </a:prstGeom>
            <a:solidFill>
              <a:srgbClr val="F3EFEB"/>
            </a:solidFill>
            <a:ln>
              <a:solidFill>
                <a:srgbClr val="5BBBFF">
                  <a:lumMod val="20000"/>
                  <a:lumOff val="80000"/>
                </a:srgb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900" b="1" kern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Home Managers 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F2C218-7B86-4613-8D47-A8069FB4AFE1}"/>
                </a:ext>
              </a:extLst>
            </p:cNvPr>
            <p:cNvSpPr txBox="1"/>
            <p:nvPr/>
          </p:nvSpPr>
          <p:spPr>
            <a:xfrm>
              <a:off x="7870774" y="5991694"/>
              <a:ext cx="771579" cy="369332"/>
            </a:xfrm>
            <a:prstGeom prst="rect">
              <a:avLst/>
            </a:prstGeom>
            <a:solidFill>
              <a:srgbClr val="F3EFEB"/>
            </a:solidFill>
            <a:ln>
              <a:solidFill>
                <a:srgbClr val="5BBBFF">
                  <a:lumMod val="20000"/>
                  <a:lumOff val="80000"/>
                </a:srgb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800">
                <a:defRPr/>
              </a:pPr>
              <a:r>
                <a:rPr lang="en-US" sz="900" b="1" kern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Leadership Squads</a:t>
              </a:r>
            </a:p>
          </p:txBody>
        </p:sp>
        <p:pic>
          <p:nvPicPr>
            <p:cNvPr id="71" name="Picture 70" descr="Teams&#10;&#10;Description automatically generated with medium confidence">
              <a:extLst>
                <a:ext uri="{FF2B5EF4-FFF2-40B4-BE49-F238E27FC236}">
                  <a16:creationId xmlns:a16="http://schemas.microsoft.com/office/drawing/2014/main" id="{A4D3C3AF-AA8D-4BD2-B444-ECAFFF56F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9896" y="4587457"/>
              <a:ext cx="673257" cy="430745"/>
            </a:xfrm>
            <a:prstGeom prst="rect">
              <a:avLst/>
            </a:prstGeom>
          </p:spPr>
        </p:pic>
      </p:grpSp>
      <p:sp>
        <p:nvSpPr>
          <p:cNvPr id="76" name="Title 16">
            <a:extLst>
              <a:ext uri="{FF2B5EF4-FFF2-40B4-BE49-F238E27FC236}">
                <a16:creationId xmlns:a16="http://schemas.microsoft.com/office/drawing/2014/main" id="{5E97A91B-BA8C-4EE5-9621-1B01EB969FD1}"/>
              </a:ext>
            </a:extLst>
          </p:cNvPr>
          <p:cNvSpPr txBox="1">
            <a:spLocks/>
          </p:cNvSpPr>
          <p:nvPr/>
        </p:nvSpPr>
        <p:spPr>
          <a:xfrm>
            <a:off x="299464" y="212430"/>
            <a:ext cx="7770839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355"/>
            <a:r>
              <a:rPr lang="en-US" sz="18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FSE Agenda for Success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CA9A752-46B1-494F-A400-8E2647B48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582" y="164879"/>
            <a:ext cx="1074632" cy="3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2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FE8698B-741B-CC41-B138-CC00563B40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212853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BF6654-FF13-9E44-9A04-426C5F7A9E1B}"/>
              </a:ext>
            </a:extLst>
          </p:cNvPr>
          <p:cNvSpPr/>
          <p:nvPr/>
        </p:nvSpPr>
        <p:spPr>
          <a:xfrm>
            <a:off x="0" y="2901"/>
            <a:ext cx="9144000" cy="237892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70000">
                <a:schemeClr val="accent3">
                  <a:lumMod val="50000"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910" y="82146"/>
            <a:ext cx="51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Future of Application Development</a:t>
            </a: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01576" y="4730369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defPPr>
              <a:defRPr lang="en-US"/>
            </a:defPPr>
            <a:lvl1pPr marL="0" algn="r" defTabSz="457166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6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3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9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5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B4847E-DE8F-4407-95A5-6B1205FA72A5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© 2020 Cognizant</a:t>
            </a:r>
          </a:p>
        </p:txBody>
      </p:sp>
      <p:sp>
        <p:nvSpPr>
          <p:cNvPr id="37" name="Slide Number Placeholder 6">
            <a:extLst>
              <a:ext uri="{FF2B5EF4-FFF2-40B4-BE49-F238E27FC236}">
                <a16:creationId xmlns:a16="http://schemas.microsoft.com/office/drawing/2014/main" id="{3DF64F03-27F0-4887-9D05-BF1B4A50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B32AB80A-78BA-6B42-BA0D-B44ACF890F5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154" name="Shape 451"/>
          <p:cNvSpPr>
            <a:spLocks noChangeArrowheads="1"/>
          </p:cNvSpPr>
          <p:nvPr/>
        </p:nvSpPr>
        <p:spPr bwMode="auto">
          <a:xfrm>
            <a:off x="1339065" y="1182003"/>
            <a:ext cx="475684" cy="52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180975" indent="-1809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>
                <a:solidFill>
                  <a:srgbClr val="000000"/>
                </a:solidFill>
              </a:defRPr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A694F7-C201-7A4A-92E6-3D663B35A012}"/>
              </a:ext>
            </a:extLst>
          </p:cNvPr>
          <p:cNvSpPr txBox="1"/>
          <p:nvPr/>
        </p:nvSpPr>
        <p:spPr>
          <a:xfrm>
            <a:off x="156910" y="3198855"/>
            <a:ext cx="1556114" cy="431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CNA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Cloud-Native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8B683A-D700-9143-AFF7-10B172D10238}"/>
              </a:ext>
            </a:extLst>
          </p:cNvPr>
          <p:cNvSpPr txBox="1"/>
          <p:nvPr/>
        </p:nvSpPr>
        <p:spPr>
          <a:xfrm>
            <a:off x="1924962" y="3198856"/>
            <a:ext cx="1556114" cy="431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Microservices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Decoupled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Continuous Delivery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0AEA88-8A37-1345-A330-A7E07E0F7B9F}"/>
              </a:ext>
            </a:extLst>
          </p:cNvPr>
          <p:cNvSpPr txBox="1"/>
          <p:nvPr/>
        </p:nvSpPr>
        <p:spPr>
          <a:xfrm>
            <a:off x="3693012" y="3198855"/>
            <a:ext cx="1556114" cy="431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 Transformation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Decompose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Monolithic Apps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998F97-93D3-D240-9D22-A88EBCD1F934}"/>
              </a:ext>
            </a:extLst>
          </p:cNvPr>
          <p:cNvSpPr txBox="1"/>
          <p:nvPr/>
        </p:nvSpPr>
        <p:spPr>
          <a:xfrm>
            <a:off x="5568736" y="3099464"/>
            <a:ext cx="1556114" cy="431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Innovation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Continuously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Innovate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F70517-2B22-254F-AD2D-B15FF421D4B0}"/>
              </a:ext>
            </a:extLst>
          </p:cNvPr>
          <p:cNvSpPr txBox="1"/>
          <p:nvPr/>
        </p:nvSpPr>
        <p:spPr>
          <a:xfrm>
            <a:off x="7229113" y="3198855"/>
            <a:ext cx="1556114" cy="431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DevOps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XP, Lean Startup,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Agile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51726-8DD2-E14C-8EA1-D4FB7A2A9044}"/>
              </a:ext>
            </a:extLst>
          </p:cNvPr>
          <p:cNvSpPr/>
          <p:nvPr/>
        </p:nvSpPr>
        <p:spPr>
          <a:xfrm>
            <a:off x="498349" y="3980654"/>
            <a:ext cx="258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Experts enable enterprises to move at the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business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04EA21-2E4D-8D42-85EA-CD5254E3325B}"/>
              </a:ext>
            </a:extLst>
          </p:cNvPr>
          <p:cNvSpPr/>
          <p:nvPr/>
        </p:nvSpPr>
        <p:spPr>
          <a:xfrm>
            <a:off x="3513652" y="3980654"/>
            <a:ext cx="2587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Directly solve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business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6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633D06-4A88-0F4A-B268-4D32B4E2018E}"/>
              </a:ext>
            </a:extLst>
          </p:cNvPr>
          <p:cNvSpPr/>
          <p:nvPr/>
        </p:nvSpPr>
        <p:spPr>
          <a:xfrm>
            <a:off x="6461002" y="3980654"/>
            <a:ext cx="2324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Combining Agile and DevOps to achieve amazing results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DC2858-E13C-2F4B-9AFE-ECA7C7D88E73}"/>
              </a:ext>
            </a:extLst>
          </p:cNvPr>
          <p:cNvCxnSpPr/>
          <p:nvPr/>
        </p:nvCxnSpPr>
        <p:spPr>
          <a:xfrm>
            <a:off x="3431689" y="4034441"/>
            <a:ext cx="0" cy="461665"/>
          </a:xfrm>
          <a:prstGeom prst="line">
            <a:avLst/>
          </a:prstGeom>
          <a:ln w="12700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A72AE2-8554-B44C-B446-9D848A7E13A5}"/>
              </a:ext>
            </a:extLst>
          </p:cNvPr>
          <p:cNvCxnSpPr/>
          <p:nvPr/>
        </p:nvCxnSpPr>
        <p:spPr>
          <a:xfrm>
            <a:off x="6193583" y="4034441"/>
            <a:ext cx="0" cy="461665"/>
          </a:xfrm>
          <a:prstGeom prst="line">
            <a:avLst/>
          </a:prstGeom>
          <a:ln w="12700">
            <a:solidFill>
              <a:srgbClr val="00B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ACBDD-C386-C54E-B81D-C2C6EBD01C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649" y="2540722"/>
            <a:ext cx="646430" cy="522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F333F3-5C19-264D-91AC-CC3FB374C6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318" y="2468599"/>
            <a:ext cx="475684" cy="627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896957-3887-9D4F-B430-C4FE2D2CDC0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749" y="2535239"/>
            <a:ext cx="598290" cy="5634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EB3A42-9998-204E-A0B1-F3AA7842C7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814" y="2535240"/>
            <a:ext cx="505759" cy="534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AB340-53E5-F24F-9E51-67A8C9F562E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827" y="2535240"/>
            <a:ext cx="576241" cy="535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CB845D-441B-4637-9D47-3620B9640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580" y="185137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6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DD89-D7E8-4F93-BFB6-49746BA21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/>
              <a:t>FSE Enablement</a:t>
            </a:r>
          </a:p>
        </p:txBody>
      </p:sp>
    </p:spTree>
    <p:extLst>
      <p:ext uri="{BB962C8B-B14F-4D97-AF65-F5344CB8AC3E}">
        <p14:creationId xmlns:p14="http://schemas.microsoft.com/office/powerpoint/2010/main" val="209368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189">
              <a:buClrTx/>
              <a:buSzTx/>
              <a:defRPr/>
            </a:pPr>
            <a:r>
              <a:rPr lang="en-US" sz="800">
                <a:solidFill>
                  <a:srgbClr val="0033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Cognizant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189">
              <a:buClrTx/>
              <a:buSzTx/>
              <a:defRPr/>
            </a:pPr>
            <a:fld id="{2EFEF571-C9B4-4D92-A7F7-315B894862A8}" type="slidenum">
              <a:rPr lang="en-US" sz="800" b="1">
                <a:solidFill>
                  <a:srgbClr val="0033A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457189">
                <a:buClrTx/>
                <a:buSzTx/>
                <a:defRPr/>
              </a:pPr>
              <a:t>21</a:t>
            </a:fld>
            <a:endParaRPr lang="en-US" sz="800" b="1">
              <a:solidFill>
                <a:srgbClr val="0033A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79BDF3-DBD7-4413-83F4-81C362AE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82" y="164880"/>
            <a:ext cx="1115665" cy="3292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E59059-00A4-477E-B11A-FE63FCC8FEFE}"/>
              </a:ext>
            </a:extLst>
          </p:cNvPr>
          <p:cNvSpPr txBox="1"/>
          <p:nvPr/>
        </p:nvSpPr>
        <p:spPr>
          <a:xfrm>
            <a:off x="275921" y="1032277"/>
            <a:ext cx="8410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Career Architecture defined with competency expectations for every level, associates can choose from a bouquet of  enablement opportunities to upskill oneself in their quest for professional success</a:t>
            </a:r>
            <a:endParaRPr lang="en-US" sz="1400">
              <a:solidFill>
                <a:srgbClr val="2424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A4D35C-3F1D-4AD7-8375-1CE92730678E}"/>
              </a:ext>
            </a:extLst>
          </p:cNvPr>
          <p:cNvGrpSpPr/>
          <p:nvPr/>
        </p:nvGrpSpPr>
        <p:grpSpPr>
          <a:xfrm>
            <a:off x="660386" y="1778575"/>
            <a:ext cx="5183990" cy="2686009"/>
            <a:chOff x="1340690" y="1677669"/>
            <a:chExt cx="8187623" cy="40075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D49C0E-7F2B-4334-89ED-776C881C6041}"/>
                </a:ext>
              </a:extLst>
            </p:cNvPr>
            <p:cNvGrpSpPr/>
            <p:nvPr/>
          </p:nvGrpSpPr>
          <p:grpSpPr>
            <a:xfrm>
              <a:off x="1630240" y="1814614"/>
              <a:ext cx="7590309" cy="3583405"/>
              <a:chOff x="1630240" y="1814614"/>
              <a:chExt cx="7590309" cy="3583405"/>
            </a:xfrm>
          </p:grpSpPr>
          <p:sp>
            <p:nvSpPr>
              <p:cNvPr id="24" name="Pentagon 6">
                <a:extLst>
                  <a:ext uri="{FF2B5EF4-FFF2-40B4-BE49-F238E27FC236}">
                    <a16:creationId xmlns:a16="http://schemas.microsoft.com/office/drawing/2014/main" id="{97D468D8-8BF3-494F-A3B8-52E572F218BD}"/>
                  </a:ext>
                </a:extLst>
              </p:cNvPr>
              <p:cNvSpPr/>
              <p:nvPr/>
            </p:nvSpPr>
            <p:spPr>
              <a:xfrm rot="16200000">
                <a:off x="1520702" y="2357429"/>
                <a:ext cx="2069696" cy="1850618"/>
              </a:xfrm>
              <a:prstGeom prst="homePlate">
                <a:avLst>
                  <a:gd name="adj" fmla="val 19870"/>
                </a:avLst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54864" tIns="0" rIns="0" bIns="0" rtlCol="0" anchor="b" anchorCtr="0"/>
              <a:lstStyle/>
              <a:p>
                <a:pPr algn="ctr"/>
                <a:endParaRPr lang="en-US" sz="1050">
                  <a:solidFill>
                    <a:schemeClr val="tx2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Pentagon 10">
                <a:extLst>
                  <a:ext uri="{FF2B5EF4-FFF2-40B4-BE49-F238E27FC236}">
                    <a16:creationId xmlns:a16="http://schemas.microsoft.com/office/drawing/2014/main" id="{A2EAE185-7A82-44BA-A773-7F59ABFE7DAA}"/>
                  </a:ext>
                </a:extLst>
              </p:cNvPr>
              <p:cNvSpPr/>
              <p:nvPr/>
            </p:nvSpPr>
            <p:spPr>
              <a:xfrm rot="5400000">
                <a:off x="2031560" y="3926290"/>
                <a:ext cx="1047979" cy="1850618"/>
              </a:xfrm>
              <a:prstGeom prst="homePlate">
                <a:avLst>
                  <a:gd name="adj" fmla="val 19870"/>
                </a:avLst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54864" tIns="0" rIns="0" bIns="0" rtlCol="0" anchor="t" anchorCtr="0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Pentagon 7">
                <a:extLst>
                  <a:ext uri="{FF2B5EF4-FFF2-40B4-BE49-F238E27FC236}">
                    <a16:creationId xmlns:a16="http://schemas.microsoft.com/office/drawing/2014/main" id="{066CBD59-F971-4A77-A36A-E829A512BA4D}"/>
                  </a:ext>
                </a:extLst>
              </p:cNvPr>
              <p:cNvSpPr/>
              <p:nvPr/>
            </p:nvSpPr>
            <p:spPr>
              <a:xfrm rot="16200000">
                <a:off x="3459309" y="2346962"/>
                <a:ext cx="2064229" cy="1866081"/>
              </a:xfrm>
              <a:prstGeom prst="homePlate">
                <a:avLst>
                  <a:gd name="adj" fmla="val 19870"/>
                </a:avLst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54864" tIns="0" rIns="0" bIns="0" rtlCol="0" anchor="b" anchorCtr="0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Pentagon 11">
                <a:extLst>
                  <a:ext uri="{FF2B5EF4-FFF2-40B4-BE49-F238E27FC236}">
                    <a16:creationId xmlns:a16="http://schemas.microsoft.com/office/drawing/2014/main" id="{D6B66C75-3054-4CC8-A499-BBCC9724043D}"/>
                  </a:ext>
                </a:extLst>
              </p:cNvPr>
              <p:cNvSpPr/>
              <p:nvPr/>
            </p:nvSpPr>
            <p:spPr>
              <a:xfrm rot="5400000">
                <a:off x="3968544" y="3919671"/>
                <a:ext cx="1045754" cy="1866080"/>
              </a:xfrm>
              <a:prstGeom prst="homePlate">
                <a:avLst>
                  <a:gd name="adj" fmla="val 19870"/>
                </a:avLst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54864" tIns="0" rIns="0" bIns="0" rtlCol="0" anchor="t" anchorCtr="0"/>
              <a:lstStyle/>
              <a:p>
                <a:pPr algn="ctr"/>
                <a:endParaRPr lang="en-US" sz="120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D394B5D-BF65-4D52-91C9-1223F9A22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9437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7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2415" y="1842420"/>
                <a:ext cx="464876" cy="432137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BC0C6D-B3D6-4AC1-A242-FDD7386CB830}"/>
                  </a:ext>
                </a:extLst>
              </p:cNvPr>
              <p:cNvSpPr txBox="1"/>
              <p:nvPr/>
            </p:nvSpPr>
            <p:spPr>
              <a:xfrm>
                <a:off x="1705370" y="4412167"/>
                <a:ext cx="1700358" cy="354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8580" indent="-68580">
                  <a:buFont typeface="Arial" panose="020B0604020202020204" pitchFamily="34" charset="0"/>
                  <a:buChar char="•"/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Pre-Hire Training Program</a:t>
                </a:r>
                <a:endParaRPr lang="en-US" sz="135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5D5E75-FA6D-4CB7-9429-A9CC442E111E}"/>
                  </a:ext>
                </a:extLst>
              </p:cNvPr>
              <p:cNvSpPr/>
              <p:nvPr/>
            </p:nvSpPr>
            <p:spPr>
              <a:xfrm>
                <a:off x="1744880" y="3137431"/>
                <a:ext cx="1505739" cy="955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225"/>
                  </a:spcBef>
                  <a:spcAft>
                    <a:spcPts val="225"/>
                  </a:spcAft>
                </a:pPr>
                <a:r>
                  <a:rPr lang="en-US" sz="750">
                    <a:solidFill>
                      <a:schemeClr val="tx2"/>
                    </a:solidFill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Enables campus grads acquire skills and get ready for customer engagements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C0F9C6-3DE9-4E2C-A9FA-103900B9F073}"/>
                  </a:ext>
                </a:extLst>
              </p:cNvPr>
              <p:cNvSpPr txBox="1"/>
              <p:nvPr/>
            </p:nvSpPr>
            <p:spPr>
              <a:xfrm>
                <a:off x="1630240" y="2697303"/>
                <a:ext cx="1889707" cy="34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50" b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Campus Hires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CBD984B-CB12-4D74-85C7-052811D7A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72831" y="1814614"/>
                <a:ext cx="452500" cy="43864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9C84CE-9546-49E9-BEFE-3D806C2FF26B}"/>
                  </a:ext>
                </a:extLst>
              </p:cNvPr>
              <p:cNvSpPr txBox="1"/>
              <p:nvPr/>
            </p:nvSpPr>
            <p:spPr>
              <a:xfrm>
                <a:off x="3559538" y="4309082"/>
                <a:ext cx="1763485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</a:lstStyle>
              <a:p>
                <a:pPr marL="68580" indent="-6858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Full Stack Accreditation for all roles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C3D9B07-F302-4BE2-B73E-8B884F9332C4}"/>
                  </a:ext>
                </a:extLst>
              </p:cNvPr>
              <p:cNvSpPr/>
              <p:nvPr/>
            </p:nvSpPr>
            <p:spPr>
              <a:xfrm>
                <a:off x="3649148" y="3211749"/>
                <a:ext cx="1555099" cy="955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225"/>
                  </a:spcBef>
                  <a:spcAft>
                    <a:spcPts val="225"/>
                  </a:spcAft>
                </a:pPr>
                <a:r>
                  <a:rPr lang="en-US" sz="750">
                    <a:solidFill>
                      <a:schemeClr val="tx2"/>
                    </a:solidFill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Help associates  acquire skills aligned to Role Competency - Proficiency expectations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6CBB47-4810-4BF9-9989-45F3940DAA38}"/>
                  </a:ext>
                </a:extLst>
              </p:cNvPr>
              <p:cNvSpPr txBox="1"/>
              <p:nvPr/>
            </p:nvSpPr>
            <p:spPr>
              <a:xfrm>
                <a:off x="3534755" y="2630764"/>
                <a:ext cx="1889707" cy="34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50" b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Role Based </a:t>
                </a:r>
              </a:p>
              <a:p>
                <a:pPr algn="ctr"/>
                <a:r>
                  <a:rPr lang="en-US" sz="1050" b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Accreditation</a:t>
                </a:r>
              </a:p>
              <a:p>
                <a:pPr algn="ctr"/>
                <a:endParaRPr lang="en-US" sz="1050" b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Pentagon 69">
                <a:extLst>
                  <a:ext uri="{FF2B5EF4-FFF2-40B4-BE49-F238E27FC236}">
                    <a16:creationId xmlns:a16="http://schemas.microsoft.com/office/drawing/2014/main" id="{A7B81920-99A9-4963-8791-FBD936FACD16}"/>
                  </a:ext>
                </a:extLst>
              </p:cNvPr>
              <p:cNvSpPr/>
              <p:nvPr/>
            </p:nvSpPr>
            <p:spPr>
              <a:xfrm rot="16200000">
                <a:off x="5390855" y="2369209"/>
                <a:ext cx="2043369" cy="1842454"/>
              </a:xfrm>
              <a:prstGeom prst="homePlate">
                <a:avLst>
                  <a:gd name="adj" fmla="val 19870"/>
                </a:avLst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54864" tIns="0" rIns="0" bIns="0" rtlCol="0" anchor="b" anchorCtr="0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Pentagon 70">
                <a:extLst>
                  <a:ext uri="{FF2B5EF4-FFF2-40B4-BE49-F238E27FC236}">
                    <a16:creationId xmlns:a16="http://schemas.microsoft.com/office/drawing/2014/main" id="{5FA520D9-7B9A-48DE-BC80-C3DC750B726D}"/>
                  </a:ext>
                </a:extLst>
              </p:cNvPr>
              <p:cNvSpPr/>
              <p:nvPr/>
            </p:nvSpPr>
            <p:spPr>
              <a:xfrm rot="5400000">
                <a:off x="5863990" y="3953915"/>
                <a:ext cx="1045755" cy="1842454"/>
              </a:xfrm>
              <a:prstGeom prst="homePlate">
                <a:avLst>
                  <a:gd name="adj" fmla="val 19870"/>
                </a:avLst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54864" tIns="0" rIns="0" bIns="0" rtlCol="0" anchor="t" anchorCtr="0"/>
              <a:lstStyle/>
              <a:p>
                <a:pPr algn="ctr"/>
                <a:endParaRPr lang="en-US" sz="120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3A5082-DB84-4110-A043-210709FFD0A9}"/>
                  </a:ext>
                </a:extLst>
              </p:cNvPr>
              <p:cNvSpPr txBox="1"/>
              <p:nvPr/>
            </p:nvSpPr>
            <p:spPr>
              <a:xfrm>
                <a:off x="5530255" y="4364073"/>
                <a:ext cx="1763485" cy="1010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</a:lstStyle>
              <a:p>
                <a:pPr marL="68580" indent="-68580"/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Cloud enablement &amp; certification (AWS/Azure/GCP)</a:t>
                </a:r>
              </a:p>
              <a:p>
                <a:pPr marL="68580" indent="-68580"/>
                <a:endParaRPr lang="en-US" sz="825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C64C0E-5E1D-4CAD-B689-255BF1123ECE}"/>
                  </a:ext>
                </a:extLst>
              </p:cNvPr>
              <p:cNvSpPr/>
              <p:nvPr/>
            </p:nvSpPr>
            <p:spPr>
              <a:xfrm>
                <a:off x="5736188" y="3170911"/>
                <a:ext cx="1421688" cy="955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225"/>
                  </a:spcBef>
                  <a:spcAft>
                    <a:spcPts val="225"/>
                  </a:spcAft>
                </a:pPr>
                <a:r>
                  <a:rPr lang="en-US" sz="750">
                    <a:solidFill>
                      <a:schemeClr val="tx2"/>
                    </a:solidFill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Enablement to support industry standard certification for hyper scalers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46AC91-BBB0-4802-ABA9-CA020C2922A0}"/>
                  </a:ext>
                </a:extLst>
              </p:cNvPr>
              <p:cNvSpPr txBox="1"/>
              <p:nvPr/>
            </p:nvSpPr>
            <p:spPr>
              <a:xfrm>
                <a:off x="5658809" y="2558231"/>
                <a:ext cx="1442057" cy="5507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50" b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Cloud Certification</a:t>
                </a:r>
              </a:p>
            </p:txBody>
          </p:sp>
          <p:sp>
            <p:nvSpPr>
              <p:cNvPr id="48" name="Pentagon 80">
                <a:extLst>
                  <a:ext uri="{FF2B5EF4-FFF2-40B4-BE49-F238E27FC236}">
                    <a16:creationId xmlns:a16="http://schemas.microsoft.com/office/drawing/2014/main" id="{139EA771-0F77-43A3-93C9-EA461B1E335B}"/>
                  </a:ext>
                </a:extLst>
              </p:cNvPr>
              <p:cNvSpPr/>
              <p:nvPr/>
            </p:nvSpPr>
            <p:spPr>
              <a:xfrm rot="16200000">
                <a:off x="7267207" y="2361510"/>
                <a:ext cx="2064229" cy="1842455"/>
              </a:xfrm>
              <a:prstGeom prst="homePlate">
                <a:avLst>
                  <a:gd name="adj" fmla="val 19870"/>
                </a:avLst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54864" tIns="0" rIns="0" bIns="0" rtlCol="0" anchor="b" anchorCtr="0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Pentagon 81">
                <a:extLst>
                  <a:ext uri="{FF2B5EF4-FFF2-40B4-BE49-F238E27FC236}">
                    <a16:creationId xmlns:a16="http://schemas.microsoft.com/office/drawing/2014/main" id="{847969A7-04C0-4E69-91ED-2D5FD2259B6E}"/>
                  </a:ext>
                </a:extLst>
              </p:cNvPr>
              <p:cNvSpPr/>
              <p:nvPr/>
            </p:nvSpPr>
            <p:spPr>
              <a:xfrm rot="5400000">
                <a:off x="7782762" y="3904193"/>
                <a:ext cx="1026605" cy="1842453"/>
              </a:xfrm>
              <a:prstGeom prst="homePlate">
                <a:avLst>
                  <a:gd name="adj" fmla="val 19870"/>
                </a:avLst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54864" tIns="0" rIns="0" bIns="0" rtlCol="0" anchor="t" anchorCtr="0"/>
              <a:lstStyle/>
              <a:p>
                <a:pPr algn="ctr"/>
                <a:endParaRPr lang="en-US" sz="1350">
                  <a:latin typeface="Calibri" panose="020F0502020204030204" pitchFamily="34" charset="0"/>
                  <a:ea typeface="Arial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EB6FDE-C4CD-4A6C-884B-6BA7F34AB1DF}"/>
                  </a:ext>
                </a:extLst>
              </p:cNvPr>
              <p:cNvSpPr txBox="1"/>
              <p:nvPr/>
            </p:nvSpPr>
            <p:spPr>
              <a:xfrm>
                <a:off x="7433955" y="4353804"/>
                <a:ext cx="1763485" cy="516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171450" indent="-171450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  <a:defRPr sz="110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</a:lstStyle>
              <a:p>
                <a:pPr marL="68580" indent="-6858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25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Micro-Credential Program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313BB7-A983-4AF4-A960-3E02B8E684BA}"/>
                  </a:ext>
                </a:extLst>
              </p:cNvPr>
              <p:cNvSpPr/>
              <p:nvPr/>
            </p:nvSpPr>
            <p:spPr>
              <a:xfrm>
                <a:off x="7518098" y="3234427"/>
                <a:ext cx="1520901" cy="1119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225"/>
                  </a:spcBef>
                  <a:spcAft>
                    <a:spcPts val="225"/>
                  </a:spcAft>
                </a:pPr>
                <a:r>
                  <a:rPr lang="en-US" sz="750">
                    <a:solidFill>
                      <a:schemeClr val="tx2"/>
                    </a:solidFill>
                    <a:latin typeface="Calibri" panose="020F0502020204030204" pitchFamily="34" charset="0"/>
                    <a:ea typeface="Arial" charset="0"/>
                    <a:cs typeface="Calibri" panose="020F0502020204030204" pitchFamily="34" charset="0"/>
                  </a:rPr>
                  <a:t>Need specific, on-demand skilling to align associates with an account- specific technology needs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9E5C59-10AB-4A10-9D0F-180EAE52C646}"/>
                  </a:ext>
                </a:extLst>
              </p:cNvPr>
              <p:cNvSpPr txBox="1"/>
              <p:nvPr/>
            </p:nvSpPr>
            <p:spPr>
              <a:xfrm>
                <a:off x="7518098" y="2595226"/>
                <a:ext cx="1520901" cy="476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US" sz="1050" b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Client Specific Skilling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1EB90FE-DC10-4C8C-819D-6C5F0F6DD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6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12483" y="1852849"/>
                <a:ext cx="400108" cy="39805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08ABE81-4742-4669-BAF9-534C82E57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6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15645" y="1885573"/>
                <a:ext cx="400108" cy="398057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6456B9-8EA2-49DF-9118-A011BB596C74}"/>
                </a:ext>
              </a:extLst>
            </p:cNvPr>
            <p:cNvSpPr/>
            <p:nvPr/>
          </p:nvSpPr>
          <p:spPr>
            <a:xfrm>
              <a:off x="1340690" y="1677669"/>
              <a:ext cx="8187623" cy="400751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274426-B5A4-4D52-899D-67054E6EFF56}"/>
              </a:ext>
            </a:extLst>
          </p:cNvPr>
          <p:cNvGrpSpPr/>
          <p:nvPr/>
        </p:nvGrpSpPr>
        <p:grpSpPr>
          <a:xfrm>
            <a:off x="6081173" y="1835474"/>
            <a:ext cx="2207822" cy="2528432"/>
            <a:chOff x="5394590" y="745115"/>
            <a:chExt cx="3266925" cy="3371243"/>
          </a:xfrm>
        </p:grpSpPr>
        <p:sp>
          <p:nvSpPr>
            <p:cNvPr id="56" name="Rectangle: Rounded Corners 34">
              <a:extLst>
                <a:ext uri="{FF2B5EF4-FFF2-40B4-BE49-F238E27FC236}">
                  <a16:creationId xmlns:a16="http://schemas.microsoft.com/office/drawing/2014/main" id="{1C4760F4-E4B6-4D97-80EF-FAEDEAC86B47}"/>
                </a:ext>
              </a:extLst>
            </p:cNvPr>
            <p:cNvSpPr/>
            <p:nvPr/>
          </p:nvSpPr>
          <p:spPr>
            <a:xfrm>
              <a:off x="5394590" y="745115"/>
              <a:ext cx="3266925" cy="3371243"/>
            </a:xfrm>
            <a:prstGeom prst="roundRect">
              <a:avLst>
                <a:gd name="adj" fmla="val 5966"/>
              </a:avLst>
            </a:prstGeom>
            <a:solidFill>
              <a:schemeClr val="accent4">
                <a:lumMod val="20000"/>
                <a:lumOff val="80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>
                  <a:solidFill>
                    <a:schemeClr val="tx2"/>
                  </a:solidFill>
                  <a:latin typeface="Calibri Light" panose="020F0302020204030204" pitchFamily="34" charset="0"/>
                  <a:ea typeface="Calibri" panose="020F0502020204030204" pitchFamily="34" charset="0"/>
                  <a:cs typeface="Calibri Light" panose="020F0302020204030204" pitchFamily="34" charset="0"/>
                </a:rPr>
                <a:t>(A^2 M) </a:t>
              </a:r>
            </a:p>
            <a:p>
              <a:pPr algn="ctr"/>
              <a:endParaRPr lang="en-IN" sz="135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7B78BBA-EE99-4F06-93F2-A6FF07F10A77}"/>
                </a:ext>
              </a:extLst>
            </p:cNvPr>
            <p:cNvSpPr/>
            <p:nvPr/>
          </p:nvSpPr>
          <p:spPr>
            <a:xfrm>
              <a:off x="5394590" y="3149399"/>
              <a:ext cx="3266925" cy="88108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indent="-171450" algn="ctr"/>
              <a:r>
                <a:rPr lang="en-US" sz="1050" b="1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Accelerate Accreditation Model to drive learning towards Industry aligned Accreditations for all FSE Associates</a:t>
              </a:r>
            </a:p>
          </p:txBody>
        </p:sp>
        <p:pic>
          <p:nvPicPr>
            <p:cNvPr id="59" name="Graphic 17">
              <a:extLst>
                <a:ext uri="{FF2B5EF4-FFF2-40B4-BE49-F238E27FC236}">
                  <a16:creationId xmlns:a16="http://schemas.microsoft.com/office/drawing/2014/main" id="{D3094D28-4F34-4F69-8A0F-CEE529D8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45934" y="913013"/>
              <a:ext cx="1990864" cy="18879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81C102-39A2-4698-BB57-94A5AFDEC894}"/>
              </a:ext>
            </a:extLst>
          </p:cNvPr>
          <p:cNvSpPr txBox="1"/>
          <p:nvPr/>
        </p:nvSpPr>
        <p:spPr>
          <a:xfrm>
            <a:off x="275921" y="238931"/>
            <a:ext cx="6734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00B05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Mastery of the Craft</a:t>
            </a:r>
          </a:p>
          <a:p>
            <a:pPr defTabSz="914378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00B0F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Staying Ahead of the evolving Technology landscape</a:t>
            </a:r>
          </a:p>
        </p:txBody>
      </p:sp>
    </p:spTree>
    <p:extLst>
      <p:ext uri="{BB962C8B-B14F-4D97-AF65-F5344CB8AC3E}">
        <p14:creationId xmlns:p14="http://schemas.microsoft.com/office/powerpoint/2010/main" val="42720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 txBox="1">
            <a:spLocks/>
          </p:cNvSpPr>
          <p:nvPr/>
        </p:nvSpPr>
        <p:spPr>
          <a:xfrm>
            <a:off x="363474" y="219764"/>
            <a:ext cx="7313466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FSE Mindshare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4D4BC-BD2D-4D62-BC62-709EDBBDCE21}"/>
              </a:ext>
            </a:extLst>
          </p:cNvPr>
          <p:cNvSpPr txBox="1"/>
          <p:nvPr/>
        </p:nvSpPr>
        <p:spPr>
          <a:xfrm>
            <a:off x="482358" y="1195097"/>
            <a:ext cx="4582011" cy="267765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FSE Blogs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Cross Platform development with </a:t>
            </a:r>
            <a:r>
              <a:rPr lang="en-US" sz="1200" u="sng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.Net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MAUI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Role based Access Control</a:t>
            </a:r>
            <a:endParaRPr lang="en-US" sz="1200" u="sng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Couchbase Concepts</a:t>
            </a:r>
            <a:endParaRPr lang="en-US" sz="1200" u="sng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Worker Service in </a:t>
            </a:r>
            <a:r>
              <a:rPr lang="en-US" sz="1200" u="sng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.Net</a:t>
            </a:r>
            <a:r>
              <a:rPr lang="en-US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 Core</a:t>
            </a:r>
            <a:endParaRPr lang="en-US" sz="1200" u="sng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IN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tooltip="https://teams.microsoft.com/l/entity/com.microsoft.teamspace.tab.wiki/tab::4e16dbe0-f3ea-4e03-b6e5-a0bd55dbdf95?context=%7B%22subEntityId%22%3A%22%7B%5C%22pageId%5C%22%3A8%2C%5C%22origin%5C%22%3A2%7D%22%2C%22channelId%22%3A%2219%3A3c68997e2629401db11fa0ae"/>
              </a:rPr>
              <a:t>Front Door In Azure in Wiki</a:t>
            </a:r>
            <a:endParaRPr lang="en-IN" sz="1200" u="sng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sz="1400" b="1" u="sng">
              <a:solidFill>
                <a:srgbClr val="0563C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FSE Mindshare in Be.Cognizant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https://be.cognizant.com/documents/preview/1022824/HackerRank-Journey-From-Disarray-to-Execution-Excellence</a:t>
            </a:r>
            <a:endParaRPr lang="en-US" sz="1200" u="sng">
              <a:solidFill>
                <a:srgbClr val="2F549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https://be.cognizant.com/documents/preview/873241/DynamoDB-Case-Study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https://be.cognizant.com/sites/cognizant-digital-business/News/992165/introduction-to-elasticsearch-white-paper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C1BF9-16B8-42D6-BC71-74129F193C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417"/>
          <a:stretch/>
        </p:blipFill>
        <p:spPr>
          <a:xfrm>
            <a:off x="5212675" y="648647"/>
            <a:ext cx="3533019" cy="1573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8F931-462E-4FE3-8438-B4A8328DAE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631"/>
          <a:stretch/>
        </p:blipFill>
        <p:spPr>
          <a:xfrm>
            <a:off x="5212675" y="2840001"/>
            <a:ext cx="3542053" cy="157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424D1-BE8F-4500-AF68-9E710A1415D4}"/>
              </a:ext>
            </a:extLst>
          </p:cNvPr>
          <p:cNvSpPr txBox="1"/>
          <p:nvPr/>
        </p:nvSpPr>
        <p:spPr>
          <a:xfrm>
            <a:off x="6200901" y="2223473"/>
            <a:ext cx="1797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FSE Edge KM Portal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9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A38F3-ED3A-4E5A-9C1A-F44D80BB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130" y="0"/>
            <a:ext cx="92711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4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3CB7-F7CD-CF4B-AD08-480E67592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8316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© 2020 Cognizant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2EFEF571-C9B4-4D92-A7F7-315B894862A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676" y="134528"/>
            <a:ext cx="8937325" cy="549275"/>
          </a:xfrm>
        </p:spPr>
        <p:txBody>
          <a:bodyPr>
            <a:normAutofit/>
          </a:bodyPr>
          <a:lstStyle/>
          <a:p>
            <a:pPr defTabSz="457200"/>
            <a:r>
              <a:rPr lang="en-US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Proxima Nova"/>
              </a:rPr>
              <a:t>Cognizant Digital Engineering embraces future with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515" y="1000621"/>
            <a:ext cx="2743200" cy="82296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NEW THINKING</a:t>
            </a:r>
          </a:p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That imbibes cultural changes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05731" y="1844049"/>
            <a:ext cx="2743985" cy="2141431"/>
            <a:chOff x="275585" y="2245982"/>
            <a:chExt cx="2743985" cy="2141431"/>
          </a:xfrm>
          <a:solidFill>
            <a:srgbClr val="92D050"/>
          </a:solidFill>
        </p:grpSpPr>
        <p:sp>
          <p:nvSpPr>
            <p:cNvPr id="7" name="Rectangle 6"/>
            <p:cNvSpPr/>
            <p:nvPr/>
          </p:nvSpPr>
          <p:spPr>
            <a:xfrm>
              <a:off x="275585" y="2245982"/>
              <a:ext cx="2743985" cy="21414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36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83289" y="2393242"/>
              <a:ext cx="697628" cy="749784"/>
              <a:chOff x="3896793" y="1238509"/>
              <a:chExt cx="697628" cy="749784"/>
            </a:xfrm>
            <a:grpFill/>
          </p:grpSpPr>
          <p:sp>
            <p:nvSpPr>
              <p:cNvPr id="26" name="TextBox 25"/>
              <p:cNvSpPr txBox="1"/>
              <p:nvPr/>
            </p:nvSpPr>
            <p:spPr>
              <a:xfrm>
                <a:off x="3896793" y="1588183"/>
                <a:ext cx="69762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Human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Centricity</a:t>
                </a: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4062726" y="1238509"/>
                <a:ext cx="365760" cy="365760"/>
                <a:chOff x="3825027" y="1250541"/>
                <a:chExt cx="365760" cy="365760"/>
              </a:xfrm>
              <a:grpFill/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8249" y="1362332"/>
                  <a:ext cx="182880" cy="182880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3852113" y="1359924"/>
                  <a:ext cx="91440" cy="91440"/>
                </a:xfrm>
                <a:prstGeom prst="straightConnector1">
                  <a:avLst/>
                </a:prstGeom>
                <a:grpFill/>
                <a:ln w="3175">
                  <a:solidFill>
                    <a:schemeClr val="bg1"/>
                  </a:solidFill>
                  <a:prstDash val="sysDot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/>
                <p:cNvSpPr/>
                <p:nvPr/>
              </p:nvSpPr>
              <p:spPr>
                <a:xfrm>
                  <a:off x="3825027" y="1250541"/>
                  <a:ext cx="365760" cy="365760"/>
                </a:xfrm>
                <a:prstGeom prst="ellipse">
                  <a:avLst/>
                </a:prstGeom>
                <a:grpFill/>
                <a:ln w="3175">
                  <a:solidFill>
                    <a:schemeClr val="bg2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H="1">
                  <a:off x="4076705" y="1359924"/>
                  <a:ext cx="91440" cy="91440"/>
                </a:xfrm>
                <a:prstGeom prst="straightConnector1">
                  <a:avLst/>
                </a:prstGeom>
                <a:grpFill/>
                <a:ln w="3175">
                  <a:solidFill>
                    <a:schemeClr val="bg1"/>
                  </a:solidFill>
                  <a:prstDash val="sysDot"/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1848788" y="2393242"/>
              <a:ext cx="697628" cy="749784"/>
              <a:chOff x="5062027" y="1238509"/>
              <a:chExt cx="697628" cy="749784"/>
            </a:xfrm>
            <a:grpFill/>
          </p:grpSpPr>
          <p:sp>
            <p:nvSpPr>
              <p:cNvPr id="20" name="TextBox 19"/>
              <p:cNvSpPr txBox="1"/>
              <p:nvPr/>
            </p:nvSpPr>
            <p:spPr>
              <a:xfrm>
                <a:off x="5062027" y="1588183"/>
                <a:ext cx="69762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Value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Centricity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227961" y="1238509"/>
                <a:ext cx="365760" cy="365760"/>
                <a:chOff x="4954182" y="1312286"/>
                <a:chExt cx="365760" cy="365760"/>
              </a:xfrm>
              <a:grpFill/>
            </p:grpSpPr>
            <p:sp>
              <p:nvSpPr>
                <p:cNvPr id="22" name="Oval 21"/>
                <p:cNvSpPr/>
                <p:nvPr/>
              </p:nvSpPr>
              <p:spPr>
                <a:xfrm>
                  <a:off x="4954182" y="1312286"/>
                  <a:ext cx="365760" cy="365760"/>
                </a:xfrm>
                <a:prstGeom prst="ellipse">
                  <a:avLst/>
                </a:prstGeom>
                <a:grpFill/>
                <a:ln w="3175">
                  <a:solidFill>
                    <a:schemeClr val="bg2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7654" y="1410635"/>
                  <a:ext cx="182880" cy="182880"/>
                </a:xfrm>
                <a:prstGeom prst="rect">
                  <a:avLst/>
                </a:prstGeom>
                <a:grpFill/>
              </p:spPr>
            </p:pic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5015171" y="1404042"/>
                  <a:ext cx="73152" cy="36576"/>
                </a:xfrm>
                <a:prstGeom prst="straightConnector1">
                  <a:avLst/>
                </a:prstGeom>
                <a:grpFill/>
                <a:ln w="3175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>
                  <a:off x="5167571" y="1404042"/>
                  <a:ext cx="73152" cy="36576"/>
                </a:xfrm>
                <a:prstGeom prst="straightConnector1">
                  <a:avLst/>
                </a:prstGeom>
                <a:grpFill/>
                <a:ln w="3175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/>
          </p:nvGrpSpPr>
          <p:grpSpPr>
            <a:xfrm>
              <a:off x="1796743" y="3452337"/>
              <a:ext cx="825868" cy="749784"/>
              <a:chOff x="7359637" y="1238509"/>
              <a:chExt cx="825868" cy="749784"/>
            </a:xfrm>
            <a:grpFill/>
          </p:grpSpPr>
          <p:sp>
            <p:nvSpPr>
              <p:cNvPr id="16" name="TextBox 15"/>
              <p:cNvSpPr txBox="1"/>
              <p:nvPr/>
            </p:nvSpPr>
            <p:spPr>
              <a:xfrm>
                <a:off x="7359637" y="1588183"/>
                <a:ext cx="82586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Incremental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Innovation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7589690" y="1238509"/>
                <a:ext cx="365760" cy="365760"/>
                <a:chOff x="6723598" y="1464686"/>
                <a:chExt cx="365760" cy="365760"/>
              </a:xfrm>
              <a:grpFill/>
            </p:grpSpPr>
            <p:sp>
              <p:nvSpPr>
                <p:cNvPr id="18" name="Oval 17"/>
                <p:cNvSpPr/>
                <p:nvPr/>
              </p:nvSpPr>
              <p:spPr>
                <a:xfrm>
                  <a:off x="6723598" y="1464686"/>
                  <a:ext cx="365760" cy="365760"/>
                </a:xfrm>
                <a:prstGeom prst="ellipse">
                  <a:avLst/>
                </a:prstGeom>
                <a:grpFill/>
                <a:ln w="3175">
                  <a:solidFill>
                    <a:schemeClr val="bg2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38932" y="1493678"/>
                  <a:ext cx="335092" cy="307777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+</a:t>
                  </a:r>
                  <a:r>
                    <a:rPr kumimoji="0" lang="en-US" sz="1400" b="1" i="0" u="none" strike="noStrike" kern="1200" cap="none" spc="0" normalizeH="0" baseline="-25000" noProof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+</a:t>
                  </a: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604979" y="3452337"/>
              <a:ext cx="580608" cy="749784"/>
              <a:chOff x="6268139" y="1238509"/>
              <a:chExt cx="580608" cy="749784"/>
            </a:xfrm>
            <a:grpFill/>
          </p:grpSpPr>
          <p:sp>
            <p:nvSpPr>
              <p:cNvPr id="12" name="TextBox 11"/>
              <p:cNvSpPr txBox="1"/>
              <p:nvPr/>
            </p:nvSpPr>
            <p:spPr>
              <a:xfrm>
                <a:off x="6268139" y="1588183"/>
                <a:ext cx="580608" cy="40011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Lean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Startup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6337870" y="1238509"/>
                <a:ext cx="441147" cy="365760"/>
                <a:chOff x="5602280" y="1380295"/>
                <a:chExt cx="441147" cy="365760"/>
              </a:xfrm>
              <a:grpFill/>
            </p:grpSpPr>
            <p:sp>
              <p:nvSpPr>
                <p:cNvPr id="14" name="Oval 13"/>
                <p:cNvSpPr/>
                <p:nvPr/>
              </p:nvSpPr>
              <p:spPr>
                <a:xfrm>
                  <a:off x="5639973" y="1380295"/>
                  <a:ext cx="365760" cy="365760"/>
                </a:xfrm>
                <a:prstGeom prst="ellipse">
                  <a:avLst/>
                </a:prstGeom>
                <a:grpFill/>
                <a:ln w="3175">
                  <a:solidFill>
                    <a:schemeClr val="bg2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5602280" y="1409287"/>
                  <a:ext cx="441147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|&gt;|</a:t>
                  </a: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3" name="Rectangle 32"/>
          <p:cNvSpPr/>
          <p:nvPr/>
        </p:nvSpPr>
        <p:spPr>
          <a:xfrm>
            <a:off x="3257673" y="1008642"/>
            <a:ext cx="2743200" cy="82296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NEW ENGINEERING</a:t>
            </a:r>
          </a:p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That inculcates new age practices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51256" y="1845016"/>
            <a:ext cx="2749617" cy="2124422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36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476636" y="1972228"/>
            <a:ext cx="824265" cy="757929"/>
            <a:chOff x="4068468" y="2995982"/>
            <a:chExt cx="824265" cy="757929"/>
          </a:xfrm>
        </p:grpSpPr>
        <p:sp>
          <p:nvSpPr>
            <p:cNvPr id="51" name="TextBox 50"/>
            <p:cNvSpPr txBox="1"/>
            <p:nvPr/>
          </p:nvSpPr>
          <p:spPr>
            <a:xfrm>
              <a:off x="4068468" y="3353801"/>
              <a:ext cx="824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DevOps/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TDD/ CI/ CD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297720" y="2995982"/>
              <a:ext cx="365760" cy="365760"/>
              <a:chOff x="6739233" y="1336556"/>
              <a:chExt cx="365760" cy="365760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6739233" y="1336556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0673" y="1427996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717987" y="1972228"/>
            <a:ext cx="1151277" cy="757929"/>
            <a:chOff x="5317842" y="2995982"/>
            <a:chExt cx="1151276" cy="757929"/>
          </a:xfrm>
        </p:grpSpPr>
        <p:sp>
          <p:nvSpPr>
            <p:cNvPr id="47" name="TextBox 46"/>
            <p:cNvSpPr txBox="1"/>
            <p:nvPr/>
          </p:nvSpPr>
          <p:spPr>
            <a:xfrm>
              <a:off x="5317842" y="3353801"/>
              <a:ext cx="11512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MVP/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Rapid Prototyping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710600" y="2995982"/>
              <a:ext cx="365760" cy="365760"/>
              <a:chOff x="7571992" y="1322288"/>
              <a:chExt cx="365760" cy="36576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7571992" y="1322288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7496" y="1413728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/>
          <p:cNvGrpSpPr/>
          <p:nvPr/>
        </p:nvGrpSpPr>
        <p:grpSpPr>
          <a:xfrm>
            <a:off x="3601039" y="3034950"/>
            <a:ext cx="538930" cy="765560"/>
            <a:chOff x="6854152" y="3012415"/>
            <a:chExt cx="538929" cy="765560"/>
          </a:xfrm>
        </p:grpSpPr>
        <p:sp>
          <p:nvSpPr>
            <p:cNvPr id="43" name="TextBox 42"/>
            <p:cNvSpPr txBox="1"/>
            <p:nvPr/>
          </p:nvSpPr>
          <p:spPr>
            <a:xfrm>
              <a:off x="6854152" y="3377865"/>
              <a:ext cx="5389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Agile/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XP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940736" y="3012415"/>
              <a:ext cx="365760" cy="365760"/>
              <a:chOff x="7442773" y="1195648"/>
              <a:chExt cx="365760" cy="36576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7442773" y="1195648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4213" y="1287088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/>
          <p:cNvGrpSpPr/>
          <p:nvPr/>
        </p:nvGrpSpPr>
        <p:grpSpPr>
          <a:xfrm>
            <a:off x="4794053" y="3034360"/>
            <a:ext cx="906017" cy="745338"/>
            <a:chOff x="7770101" y="3032637"/>
            <a:chExt cx="906017" cy="745338"/>
          </a:xfrm>
        </p:grpSpPr>
        <p:sp>
          <p:nvSpPr>
            <p:cNvPr id="39" name="TextBox 38"/>
            <p:cNvSpPr txBox="1"/>
            <p:nvPr/>
          </p:nvSpPr>
          <p:spPr>
            <a:xfrm>
              <a:off x="7770101" y="3377865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Low Code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Development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040229" y="3032637"/>
              <a:ext cx="365760" cy="365760"/>
              <a:chOff x="7581105" y="1370807"/>
              <a:chExt cx="365760" cy="36576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581105" y="1370807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2545" y="1462247"/>
                <a:ext cx="182880" cy="182880"/>
              </a:xfrm>
              <a:prstGeom prst="rect">
                <a:avLst/>
              </a:prstGeom>
            </p:spPr>
          </p:pic>
        </p:grpSp>
      </p:grpSp>
      <p:sp>
        <p:nvSpPr>
          <p:cNvPr id="56" name="Rectangle 55"/>
          <p:cNvSpPr/>
          <p:nvPr/>
        </p:nvSpPr>
        <p:spPr>
          <a:xfrm>
            <a:off x="6175710" y="1006120"/>
            <a:ext cx="2743200" cy="82296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NEW TECHNOLOGY</a:t>
            </a:r>
          </a:p>
          <a:p>
            <a:pPr marL="91436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That simplifies, standardizes and automates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175710" y="1860089"/>
            <a:ext cx="2743200" cy="2125389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36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436768" y="1978204"/>
            <a:ext cx="979756" cy="759777"/>
            <a:chOff x="4276066" y="3888292"/>
            <a:chExt cx="979755" cy="759777"/>
          </a:xfrm>
        </p:grpSpPr>
        <p:sp>
          <p:nvSpPr>
            <p:cNvPr id="74" name="TextBox 73"/>
            <p:cNvSpPr txBox="1"/>
            <p:nvPr/>
          </p:nvSpPr>
          <p:spPr>
            <a:xfrm>
              <a:off x="4276066" y="4247959"/>
              <a:ext cx="979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Cloud Native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Services (PaaS)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583064" y="3888292"/>
              <a:ext cx="365760" cy="365760"/>
              <a:chOff x="7225059" y="1255417"/>
              <a:chExt cx="365760" cy="36576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225059" y="1255417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499" y="134685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7695733" y="1978204"/>
            <a:ext cx="955711" cy="759762"/>
            <a:chOff x="5559103" y="3888307"/>
            <a:chExt cx="955711" cy="759762"/>
          </a:xfrm>
        </p:grpSpPr>
        <p:sp>
          <p:nvSpPr>
            <p:cNvPr id="70" name="TextBox 69"/>
            <p:cNvSpPr txBox="1"/>
            <p:nvPr/>
          </p:nvSpPr>
          <p:spPr>
            <a:xfrm>
              <a:off x="5559103" y="4247959"/>
              <a:ext cx="955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Micro-services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Architectures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854077" y="3888307"/>
              <a:ext cx="365760" cy="365760"/>
              <a:chOff x="7375757" y="1386263"/>
              <a:chExt cx="365760" cy="36576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7375757" y="1386263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38" t="19799" r="29588" b="17921"/>
              <a:stretch/>
            </p:blipFill>
            <p:spPr>
              <a:xfrm>
                <a:off x="7491261" y="1436903"/>
                <a:ext cx="182880" cy="288544"/>
              </a:xfrm>
              <a:prstGeom prst="rect">
                <a:avLst/>
              </a:prstGeom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6497083" y="3050403"/>
            <a:ext cx="1035861" cy="777296"/>
            <a:chOff x="6791641" y="3870773"/>
            <a:chExt cx="1035860" cy="777296"/>
          </a:xfrm>
        </p:grpSpPr>
        <p:sp>
          <p:nvSpPr>
            <p:cNvPr id="66" name="TextBox 65"/>
            <p:cNvSpPr txBox="1"/>
            <p:nvPr/>
          </p:nvSpPr>
          <p:spPr>
            <a:xfrm>
              <a:off x="6791641" y="4247959"/>
              <a:ext cx="1035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API Driven/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Open Standards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7126693" y="3870773"/>
              <a:ext cx="365760" cy="365760"/>
              <a:chOff x="7874014" y="1369009"/>
              <a:chExt cx="365760" cy="36576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874014" y="1369009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9734" y="1414729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/>
          <p:cNvGrpSpPr/>
          <p:nvPr/>
        </p:nvGrpSpPr>
        <p:grpSpPr>
          <a:xfrm>
            <a:off x="7757659" y="3050402"/>
            <a:ext cx="864340" cy="774744"/>
            <a:chOff x="8076280" y="3873325"/>
            <a:chExt cx="864340" cy="774744"/>
          </a:xfrm>
        </p:grpSpPr>
        <p:sp>
          <p:nvSpPr>
            <p:cNvPr id="62" name="TextBox 61"/>
            <p:cNvSpPr txBox="1"/>
            <p:nvPr/>
          </p:nvSpPr>
          <p:spPr>
            <a:xfrm>
              <a:off x="8076280" y="4247959"/>
              <a:ext cx="864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Automation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Tools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325570" y="3873325"/>
              <a:ext cx="365760" cy="365760"/>
              <a:chOff x="7463014" y="1539202"/>
              <a:chExt cx="365760" cy="36576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7463014" y="1539202"/>
                <a:ext cx="365760" cy="365760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4454" y="1630642"/>
                <a:ext cx="182880" cy="182880"/>
              </a:xfrm>
              <a:prstGeom prst="rect">
                <a:avLst/>
              </a:prstGeom>
            </p:spPr>
          </p:pic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9AC3C6C-8716-4FD0-9562-D796431DF9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969C0C-0CBD-9544-AD01-E35F1E6F80D2}"/>
              </a:ext>
            </a:extLst>
          </p:cNvPr>
          <p:cNvGrpSpPr/>
          <p:nvPr/>
        </p:nvGrpSpPr>
        <p:grpSpPr>
          <a:xfrm>
            <a:off x="7057726" y="950565"/>
            <a:ext cx="1429346" cy="1429346"/>
            <a:chOff x="7493858" y="898575"/>
            <a:chExt cx="1429346" cy="14293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D49B54-046C-4448-8ABB-D3D32B4053DD}"/>
                </a:ext>
              </a:extLst>
            </p:cNvPr>
            <p:cNvGrpSpPr/>
            <p:nvPr/>
          </p:nvGrpSpPr>
          <p:grpSpPr>
            <a:xfrm>
              <a:off x="7493858" y="898575"/>
              <a:ext cx="1429346" cy="1429346"/>
              <a:chOff x="3215192" y="954876"/>
              <a:chExt cx="1429346" cy="142934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F558256-4267-0D4A-B2A0-540A64BDD386}"/>
                  </a:ext>
                </a:extLst>
              </p:cNvPr>
              <p:cNvSpPr/>
              <p:nvPr/>
            </p:nvSpPr>
            <p:spPr>
              <a:xfrm>
                <a:off x="3215192" y="954876"/>
                <a:ext cx="1429346" cy="1429346"/>
              </a:xfrm>
              <a:prstGeom prst="ellipse">
                <a:avLst/>
              </a:prstGeom>
              <a:solidFill>
                <a:srgbClr val="21DED5">
                  <a:alpha val="20000"/>
                </a:srgb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269561" y="1511690"/>
                <a:ext cx="1300060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Our associates’ </a:t>
                </a: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primary group </a:t>
                </a:r>
                <a:b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</a:b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of belonging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F8838D6-2087-AF4B-81FB-2AE18190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8137" y="1057333"/>
              <a:ext cx="640788" cy="414627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C7D2C42-F2F6-CA49-8955-70767DDB8877}"/>
              </a:ext>
            </a:extLst>
          </p:cNvPr>
          <p:cNvGrpSpPr/>
          <p:nvPr/>
        </p:nvGrpSpPr>
        <p:grpSpPr>
          <a:xfrm>
            <a:off x="2965207" y="401060"/>
            <a:ext cx="2106326" cy="2106326"/>
            <a:chOff x="1800137" y="3214513"/>
            <a:chExt cx="2106326" cy="21063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5705DC4-FE03-E740-8179-3016CAA47EFF}"/>
                </a:ext>
              </a:extLst>
            </p:cNvPr>
            <p:cNvSpPr/>
            <p:nvPr/>
          </p:nvSpPr>
          <p:spPr>
            <a:xfrm>
              <a:off x="1800137" y="3214513"/>
              <a:ext cx="2106326" cy="2106326"/>
            </a:xfrm>
            <a:prstGeom prst="ellipse">
              <a:avLst/>
            </a:prstGeom>
            <a:solidFill>
              <a:srgbClr val="21DED5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16130" y="3807165"/>
              <a:ext cx="1874340" cy="1200329"/>
            </a:xfrm>
            <a:prstGeom prst="rect">
              <a:avLst/>
            </a:prstGeom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People-centric organizations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that grow the talent we need to create 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greater impact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for our clients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, today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and in the future 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46DCA5E-FB86-B24F-8CA1-A5A37606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09" y="1109323"/>
            <a:ext cx="2861563" cy="32071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38140F1-F143-7643-8FD9-547DC876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59" y="212918"/>
            <a:ext cx="2840586" cy="30469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sz="22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Communities?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7AAC56-144B-8D4D-9A42-FF571C6F9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2C67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©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78510-85BC-724D-9843-CDFEC0C213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fld id="{2EFEF571-C9B4-4D92-A7F7-315B894862A8}" type="slidenum"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2C67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2C67FF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052E2D2-0511-E340-90AF-2D77741E6738}"/>
              </a:ext>
            </a:extLst>
          </p:cNvPr>
          <p:cNvSpPr/>
          <p:nvPr/>
        </p:nvSpPr>
        <p:spPr>
          <a:xfrm>
            <a:off x="6208372" y="4774503"/>
            <a:ext cx="90008" cy="9000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7B6902-2FB3-C84C-8740-87A65BEC7A3B}"/>
              </a:ext>
            </a:extLst>
          </p:cNvPr>
          <p:cNvSpPr/>
          <p:nvPr/>
        </p:nvSpPr>
        <p:spPr>
          <a:xfrm>
            <a:off x="6256048" y="4904728"/>
            <a:ext cx="160867" cy="160867"/>
          </a:xfrm>
          <a:prstGeom prst="ellipse">
            <a:avLst/>
          </a:prstGeom>
          <a:solidFill>
            <a:srgbClr val="21DED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1D33A30-8F57-E34D-8815-9635EA42A9F2}"/>
              </a:ext>
            </a:extLst>
          </p:cNvPr>
          <p:cNvSpPr/>
          <p:nvPr/>
        </p:nvSpPr>
        <p:spPr>
          <a:xfrm>
            <a:off x="4495801" y="2571751"/>
            <a:ext cx="90008" cy="9000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12AAAC8-558F-3046-9C82-2599F23F4A6A}"/>
              </a:ext>
            </a:extLst>
          </p:cNvPr>
          <p:cNvSpPr/>
          <p:nvPr/>
        </p:nvSpPr>
        <p:spPr>
          <a:xfrm>
            <a:off x="4602743" y="2397176"/>
            <a:ext cx="160867" cy="160867"/>
          </a:xfrm>
          <a:prstGeom prst="ellipse">
            <a:avLst/>
          </a:prstGeom>
          <a:solidFill>
            <a:srgbClr val="21DED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AAE6B98-4612-9948-B5A4-1554245A25F9}"/>
              </a:ext>
            </a:extLst>
          </p:cNvPr>
          <p:cNvSpPr/>
          <p:nvPr/>
        </p:nvSpPr>
        <p:spPr>
          <a:xfrm>
            <a:off x="6349181" y="4813549"/>
            <a:ext cx="45719" cy="4571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C87EBEF-2416-0443-A231-2069AE465F35}"/>
              </a:ext>
            </a:extLst>
          </p:cNvPr>
          <p:cNvGrpSpPr/>
          <p:nvPr/>
        </p:nvGrpSpPr>
        <p:grpSpPr>
          <a:xfrm>
            <a:off x="7284942" y="2237216"/>
            <a:ext cx="143471" cy="219668"/>
            <a:chOff x="7620000" y="591015"/>
            <a:chExt cx="143471" cy="21966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AD556E5-D87B-0049-9FB7-46BE0C2584FE}"/>
                </a:ext>
              </a:extLst>
            </p:cNvPr>
            <p:cNvSpPr/>
            <p:nvPr/>
          </p:nvSpPr>
          <p:spPr>
            <a:xfrm>
              <a:off x="7620000" y="711038"/>
              <a:ext cx="45719" cy="45719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93AAA6-7205-D845-BC20-390EECF1A4C3}"/>
                </a:ext>
              </a:extLst>
            </p:cNvPr>
            <p:cNvSpPr/>
            <p:nvPr/>
          </p:nvSpPr>
          <p:spPr>
            <a:xfrm>
              <a:off x="7670802" y="591015"/>
              <a:ext cx="92669" cy="92669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413C596-B69C-1641-8059-DDD4EC209625}"/>
                </a:ext>
              </a:extLst>
            </p:cNvPr>
            <p:cNvSpPr/>
            <p:nvPr/>
          </p:nvSpPr>
          <p:spPr>
            <a:xfrm>
              <a:off x="7696200" y="764964"/>
              <a:ext cx="45719" cy="45719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82909E0A-20F4-364F-8E5D-A8D8A47436AD}"/>
              </a:ext>
            </a:extLst>
          </p:cNvPr>
          <p:cNvSpPr/>
          <p:nvPr/>
        </p:nvSpPr>
        <p:spPr>
          <a:xfrm>
            <a:off x="1328958" y="2042716"/>
            <a:ext cx="160867" cy="160867"/>
          </a:xfrm>
          <a:prstGeom prst="ellipse">
            <a:avLst/>
          </a:prstGeom>
          <a:solidFill>
            <a:srgbClr val="21DED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3F120F-6E50-D54B-93BE-8E2ADFE7DD0C}"/>
              </a:ext>
            </a:extLst>
          </p:cNvPr>
          <p:cNvGrpSpPr/>
          <p:nvPr/>
        </p:nvGrpSpPr>
        <p:grpSpPr>
          <a:xfrm>
            <a:off x="1232258" y="1742666"/>
            <a:ext cx="2739705" cy="2413587"/>
            <a:chOff x="947017" y="1412602"/>
            <a:chExt cx="2820732" cy="282073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E74534-469B-6A4A-8469-C8D3303D79D7}"/>
                </a:ext>
              </a:extLst>
            </p:cNvPr>
            <p:cNvGrpSpPr/>
            <p:nvPr/>
          </p:nvGrpSpPr>
          <p:grpSpPr>
            <a:xfrm>
              <a:off x="947017" y="1412602"/>
              <a:ext cx="2820732" cy="2820732"/>
              <a:chOff x="1848764" y="1845685"/>
              <a:chExt cx="2820732" cy="28207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961671" y="2654143"/>
                <a:ext cx="2594919" cy="1446550"/>
              </a:xfrm>
              <a:prstGeom prst="rect">
                <a:avLst/>
              </a:prstGeom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Hubs of </a:t>
                </a:r>
                <a:r>
                  <a:rPr kumimoji="0" lang="en-US" sz="22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like-minded, expert talent</a:t>
                </a:r>
                <a:r>
                  <a:rPr kumimoji="0" lang="en-US" sz="2200" b="1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 </a:t>
                </a: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with similar career goals and aspirations</a:t>
                </a:r>
                <a:endParaRPr kumimoji="0" 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C43D116-0C45-BB49-93F9-DA66875E4751}"/>
                  </a:ext>
                </a:extLst>
              </p:cNvPr>
              <p:cNvSpPr/>
              <p:nvPr/>
            </p:nvSpPr>
            <p:spPr>
              <a:xfrm>
                <a:off x="1848764" y="1845685"/>
                <a:ext cx="2820732" cy="2820732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41966CD-901A-9B4F-A74C-B5838FBD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7983" y="1566334"/>
              <a:ext cx="730890" cy="696384"/>
            </a:xfrm>
            <a:prstGeom prst="rect">
              <a:avLst/>
            </a:prstGeom>
          </p:spPr>
        </p:pic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D75B0086-2A8A-8A44-974A-BE517751A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31" y="503767"/>
            <a:ext cx="481478" cy="49530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5AE1614C-4D38-2145-A645-5434DC4FC891}"/>
              </a:ext>
            </a:extLst>
          </p:cNvPr>
          <p:cNvSpPr/>
          <p:nvPr/>
        </p:nvSpPr>
        <p:spPr>
          <a:xfrm>
            <a:off x="1371601" y="2038351"/>
            <a:ext cx="95250" cy="95250"/>
          </a:xfrm>
          <a:prstGeom prst="ellipse">
            <a:avLst/>
          </a:prstGeom>
          <a:solidFill>
            <a:srgbClr val="21DED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9A8A09-50F4-4CCD-98F6-5171757D2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2C96-05BD-4232-AEDC-75FF5CE2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74321"/>
            <a:ext cx="8618220" cy="297179"/>
          </a:xfrm>
        </p:spPr>
        <p:txBody>
          <a:bodyPr>
            <a:noAutofit/>
          </a:bodyPr>
          <a:lstStyle/>
          <a:p>
            <a:r>
              <a:rPr lang="en-US" sz="20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a Modern Digital Engineering culture through CDE Communities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DF6FB-A0A0-364E-8163-FC5AEEB10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© 2020 Cognizant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E6FB650-64CB-7E46-91D9-C4E9C6E56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798" y="827519"/>
            <a:ext cx="842071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Cognizant Digital Engineering has built a strong foundation and taken the significant step in establishing </a:t>
            </a:r>
            <a:r>
              <a:rPr lang="en-US" sz="1100" b="1" i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capabilities-based community model</a:t>
            </a:r>
            <a:r>
              <a:rPr lang="en-US" sz="11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.</a:t>
            </a:r>
            <a:endParaRPr lang="en-US" sz="110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455" y="1188756"/>
            <a:ext cx="3846786" cy="93293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Communities-based model gives an incredibly exciting opportunity to </a:t>
            </a:r>
            <a:r>
              <a:rPr lang="en-US" sz="11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 modern digital engineering culture</a:t>
            </a:r>
            <a:r>
              <a:rPr lang="en-US" sz="11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more exposure to </a:t>
            </a:r>
            <a:r>
              <a:rPr lang="en-US" sz="11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leading-edge technologies and methodologies</a:t>
            </a:r>
            <a:r>
              <a:rPr lang="en-US" sz="11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48982" y="1188755"/>
            <a:ext cx="4208526" cy="93293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chance to work alongside like-minded professionals and help our clients prosper in the digital era will </a:t>
            </a:r>
            <a:r>
              <a:rPr lang="en-US" sz="11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organic opportunities to learn, sharpen, and expand our skills</a:t>
            </a:r>
            <a:r>
              <a:rPr lang="en-US" sz="11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FA9E22-E902-4CBD-BD54-F5D90104E430}"/>
              </a:ext>
            </a:extLst>
          </p:cNvPr>
          <p:cNvSpPr/>
          <p:nvPr/>
        </p:nvSpPr>
        <p:spPr>
          <a:xfrm>
            <a:off x="361645" y="2555558"/>
            <a:ext cx="842071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of our communities has been growing, evolving, and solidifying its respective missions to deliver unique value propositions to clients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4E4304-A5B0-4D1A-9B2A-07A45410D680}"/>
              </a:ext>
            </a:extLst>
          </p:cNvPr>
          <p:cNvSpPr/>
          <p:nvPr/>
        </p:nvSpPr>
        <p:spPr>
          <a:xfrm>
            <a:off x="384046" y="2932158"/>
            <a:ext cx="2129115" cy="6306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557810-48FE-4839-88DB-3CD4406F098E}"/>
              </a:ext>
            </a:extLst>
          </p:cNvPr>
          <p:cNvSpPr/>
          <p:nvPr/>
        </p:nvSpPr>
        <p:spPr>
          <a:xfrm>
            <a:off x="391089" y="3519198"/>
            <a:ext cx="2117376" cy="7008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Resilience and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Reliability (R2)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Engineering™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B36612-872F-4AF4-AFAB-C94C9545FC14}"/>
              </a:ext>
            </a:extLst>
          </p:cNvPr>
          <p:cNvSpPr/>
          <p:nvPr/>
        </p:nvSpPr>
        <p:spPr>
          <a:xfrm>
            <a:off x="2508465" y="2932158"/>
            <a:ext cx="2124418" cy="587040"/>
          </a:xfrm>
          <a:prstGeom prst="rect">
            <a:avLst/>
          </a:prstGeom>
          <a:solidFill>
            <a:srgbClr val="92D05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Stack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D8ECDB-699E-4105-867C-D1F0CBD81E2A}"/>
              </a:ext>
            </a:extLst>
          </p:cNvPr>
          <p:cNvSpPr/>
          <p:nvPr/>
        </p:nvSpPr>
        <p:spPr>
          <a:xfrm>
            <a:off x="2508465" y="3519198"/>
            <a:ext cx="2129114" cy="70082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A5F41D-971C-4EA5-AF22-D74B726278DA}"/>
              </a:ext>
            </a:extLst>
          </p:cNvPr>
          <p:cNvSpPr/>
          <p:nvPr/>
        </p:nvSpPr>
        <p:spPr>
          <a:xfrm>
            <a:off x="4632883" y="2932158"/>
            <a:ext cx="2122070" cy="6306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364F8-5ED7-4990-8E58-B2F7593678C4}"/>
              </a:ext>
            </a:extLst>
          </p:cNvPr>
          <p:cNvSpPr/>
          <p:nvPr/>
        </p:nvSpPr>
        <p:spPr>
          <a:xfrm>
            <a:off x="4635232" y="3519198"/>
            <a:ext cx="2122070" cy="7008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B7E2CBB-B5FF-4597-8A67-6E5A2EF5CC16}"/>
              </a:ext>
            </a:extLst>
          </p:cNvPr>
          <p:cNvSpPr/>
          <p:nvPr/>
        </p:nvSpPr>
        <p:spPr>
          <a:xfrm>
            <a:off x="6757302" y="2932158"/>
            <a:ext cx="2043798" cy="6306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</a:t>
            </a:r>
          </a:p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31A58E-72D2-40C0-8DE8-26D696B09FAE}"/>
              </a:ext>
            </a:extLst>
          </p:cNvPr>
          <p:cNvSpPr/>
          <p:nvPr/>
        </p:nvSpPr>
        <p:spPr>
          <a:xfrm>
            <a:off x="6757302" y="3519198"/>
            <a:ext cx="2043798" cy="7008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</a:p>
        </p:txBody>
      </p:sp>
      <p:pic>
        <p:nvPicPr>
          <p:cNvPr id="36" name="Picture 2" descr="Architecture, chart, connection, digital, hexagonal, hexagonal  interconnections, interconnectivity icon">
            <a:extLst>
              <a:ext uri="{FF2B5EF4-FFF2-40B4-BE49-F238E27FC236}">
                <a16:creationId xmlns:a16="http://schemas.microsoft.com/office/drawing/2014/main" id="{477DB835-D2E2-44E2-9E92-225E50BE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26" y="2979883"/>
            <a:ext cx="569094" cy="52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Agile, flowchart, itterations, management, project, scrum, workflow icon">
            <a:extLst>
              <a:ext uri="{FF2B5EF4-FFF2-40B4-BE49-F238E27FC236}">
                <a16:creationId xmlns:a16="http://schemas.microsoft.com/office/drawing/2014/main" id="{E98958A8-5F7E-4A4F-8266-FE20AF54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74" y="3632978"/>
            <a:ext cx="475925" cy="4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roduct Management Icon of Line style - Available in SVG, PNG, EPS, AI &amp;  Icon fonts">
            <a:extLst>
              <a:ext uri="{FF2B5EF4-FFF2-40B4-BE49-F238E27FC236}">
                <a16:creationId xmlns:a16="http://schemas.microsoft.com/office/drawing/2014/main" id="{EB8E81BA-A4AB-48B1-BC76-15993A48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3" y="3004278"/>
            <a:ext cx="522287" cy="48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Cogwheel, engineer, engineering, gear, manufacturing, process icon">
            <a:extLst>
              <a:ext uri="{FF2B5EF4-FFF2-40B4-BE49-F238E27FC236}">
                <a16:creationId xmlns:a16="http://schemas.microsoft.com/office/drawing/2014/main" id="{804DC01A-0FC6-46D7-9850-5E20A5DB7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18" y="3025970"/>
            <a:ext cx="523875" cy="4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ycle, devops, iteration, process icon">
            <a:extLst>
              <a:ext uri="{FF2B5EF4-FFF2-40B4-BE49-F238E27FC236}">
                <a16:creationId xmlns:a16="http://schemas.microsoft.com/office/drawing/2014/main" id="{0BCCF1E6-B59B-4DDF-9E91-29636337D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670"/>
          <a:stretch/>
        </p:blipFill>
        <p:spPr bwMode="auto">
          <a:xfrm>
            <a:off x="6051448" y="3684563"/>
            <a:ext cx="601797" cy="3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Blockchain Icon of Line style - Available in SVG, PNG, EPS, AI &amp; Icon fonts">
            <a:extLst>
              <a:ext uri="{FF2B5EF4-FFF2-40B4-BE49-F238E27FC236}">
                <a16:creationId xmlns:a16="http://schemas.microsoft.com/office/drawing/2014/main" id="{BB2F2E42-FEDE-4069-9482-5F59FA6B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853" y="3614420"/>
            <a:ext cx="576489" cy="53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Computer engineering, computer science, information technology, innovative  technology, tech icon">
            <a:extLst>
              <a:ext uri="{FF2B5EF4-FFF2-40B4-BE49-F238E27FC236}">
                <a16:creationId xmlns:a16="http://schemas.microsoft.com/office/drawing/2014/main" id="{A0D55961-9870-4647-BA28-E6ED4D29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21" y="2979254"/>
            <a:ext cx="532584" cy="4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Adapt, adaptable, elastic, resilience icon">
            <a:extLst>
              <a:ext uri="{FF2B5EF4-FFF2-40B4-BE49-F238E27FC236}">
                <a16:creationId xmlns:a16="http://schemas.microsoft.com/office/drawing/2014/main" id="{27342E1F-BE9F-4B5E-B06C-122B62A6A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7812" r="6962" b="7881"/>
          <a:stretch/>
        </p:blipFill>
        <p:spPr bwMode="auto">
          <a:xfrm>
            <a:off x="1808470" y="3662461"/>
            <a:ext cx="469900" cy="42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4D873B-DEFD-4A68-83FB-AC4C7EF39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581" y="164879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6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66272"/>
            <a:ext cx="6034600" cy="3681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" y="174196"/>
            <a:ext cx="8536393" cy="621030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Modern Talent &amp; Modern Engineering = Continuous Outcomes</a:t>
            </a:r>
            <a:br>
              <a:rPr lang="en-US" sz="2000" b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Project Hierarchies to Capability based Communities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Cognizant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F571-C9B4-4D92-A7F7-315B894862A8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5"/>
          <p:cNvSpPr txBox="1">
            <a:spLocks/>
          </p:cNvSpPr>
          <p:nvPr/>
        </p:nvSpPr>
        <p:spPr>
          <a:xfrm>
            <a:off x="394313" y="3657918"/>
            <a:ext cx="521737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pitchFamily="34" charset="0"/>
              <a:buChar char="•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28625" lvl="2" indent="-233363" defTabSz="895350" eaLnBrk="1" hangingPunct="1">
              <a:buClr>
                <a:schemeClr val="tx2"/>
              </a:buClr>
              <a:buSzPct val="11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00075" lvl="3" indent="-171450" defTabSz="895350" eaLnBrk="1" hangingPunct="1">
              <a:buClr>
                <a:schemeClr val="tx2"/>
              </a:buClr>
              <a:buSzPct val="100000"/>
              <a:buFont typeface="Arial" pitchFamily="34" charset="0"/>
              <a:buChar char="•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71525" lvl="4" indent="-171450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6350" marR="0" lvl="0" indent="0" algn="ctr" defTabSz="89535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The best people are brought together to engineer beautiful software; Nurtured and mentored in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‘Communities’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Calibri" panose="020F0502020204030204" pitchFamily="34" charset="0"/>
                <a:ea typeface="Arial Unicode MS" pitchFamily="34" charset="-128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6806" y="3492819"/>
            <a:ext cx="342900" cy="342900"/>
            <a:chOff x="6324600" y="4114799"/>
            <a:chExt cx="685800" cy="6858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0B050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0B050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0800000">
            <a:off x="5292546" y="3940330"/>
            <a:ext cx="342900" cy="342900"/>
            <a:chOff x="6324600" y="4114799"/>
            <a:chExt cx="685800" cy="68580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rgbClr val="00B050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rgbClr val="00B050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53" y="1269855"/>
            <a:ext cx="2424894" cy="19844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B00811-0D17-4280-8EA9-567014F27C6C}"/>
              </a:ext>
            </a:extLst>
          </p:cNvPr>
          <p:cNvSpPr txBox="1"/>
          <p:nvPr/>
        </p:nvSpPr>
        <p:spPr>
          <a:xfrm>
            <a:off x="6034600" y="1921061"/>
            <a:ext cx="3008916" cy="106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186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Engineering Outcomes</a:t>
            </a:r>
          </a:p>
          <a:p>
            <a:pPr marL="377186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Nurture &amp; Grow Talent</a:t>
            </a:r>
          </a:p>
          <a:p>
            <a:pPr marL="377186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Instill a sense of belonging</a:t>
            </a:r>
          </a:p>
          <a:p>
            <a:pPr marL="377186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 engineering culture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98FCB-181A-4E19-9523-DA3D433A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851" y="103150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746D-0D31-4B7D-BF8D-5A332C357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443198"/>
          </a:xfrm>
        </p:spPr>
        <p:txBody>
          <a:bodyPr/>
          <a:lstStyle/>
          <a:p>
            <a:r>
              <a:rPr lang="en-US" sz="3200">
                <a:solidFill>
                  <a:srgbClr val="FFC000"/>
                </a:solidFill>
              </a:rPr>
              <a:t>Full Stack Engineering Community</a:t>
            </a:r>
          </a:p>
        </p:txBody>
      </p:sp>
    </p:spTree>
    <p:extLst>
      <p:ext uri="{BB962C8B-B14F-4D97-AF65-F5344CB8AC3E}">
        <p14:creationId xmlns:p14="http://schemas.microsoft.com/office/powerpoint/2010/main" val="20157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5AD514-75B0-4B66-A27E-CCA4BB62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7694"/>
            <a:ext cx="9143980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268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A6D0A2-EF62-4468-B5B1-1B9BDA1D2556}"/>
              </a:ext>
            </a:extLst>
          </p:cNvPr>
          <p:cNvSpPr/>
          <p:nvPr/>
        </p:nvSpPr>
        <p:spPr>
          <a:xfrm>
            <a:off x="909058" y="640035"/>
            <a:ext cx="1712663" cy="163121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365751" marR="0" lvl="0" indent="-6095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>
                <a:ln>
                  <a:noFill/>
                </a:ln>
                <a:solidFill>
                  <a:srgbClr val="2C67FF"/>
                </a:solidFill>
                <a:effectLst/>
                <a:uLnTx/>
                <a:uFillTx/>
              </a:rPr>
              <a:t>“</a:t>
            </a:r>
            <a:r>
              <a:rPr kumimoji="0" lang="en-US" sz="6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	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031E43-A42F-498B-86C3-4F28D6C32516}"/>
              </a:ext>
            </a:extLst>
          </p:cNvPr>
          <p:cNvSpPr/>
          <p:nvPr/>
        </p:nvSpPr>
        <p:spPr>
          <a:xfrm>
            <a:off x="1406075" y="1215378"/>
            <a:ext cx="6331850" cy="1323439"/>
          </a:xfrm>
          <a:prstGeom prst="rect">
            <a:avLst/>
          </a:prstGeom>
          <a:ln>
            <a:solidFill>
              <a:schemeClr val="bg2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defTabSz="914400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To grow and nurture a diverse community of </a:t>
            </a:r>
            <a:r>
              <a:rPr lang="en-US" sz="2000">
                <a:solidFill>
                  <a:srgbClr val="328D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demonstrably superior engineering talent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to help Cognizant </a:t>
            </a:r>
            <a:r>
              <a:rPr lang="en-US" sz="200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 high quality engineering outcomes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the market positioning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of our engineering capabilities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A496A937-7615-460F-B665-9187B35120AA}"/>
              </a:ext>
            </a:extLst>
          </p:cNvPr>
          <p:cNvSpPr txBox="1">
            <a:spLocks/>
          </p:cNvSpPr>
          <p:nvPr/>
        </p:nvSpPr>
        <p:spPr>
          <a:xfrm>
            <a:off x="334340" y="365761"/>
            <a:ext cx="6720009" cy="828040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FSE Community Charter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150A4F-58B9-48F5-A3DB-2DA50E7F6A83}"/>
              </a:ext>
            </a:extLst>
          </p:cNvPr>
          <p:cNvSpPr/>
          <p:nvPr/>
        </p:nvSpPr>
        <p:spPr>
          <a:xfrm rot="10800000">
            <a:off x="5799422" y="1747567"/>
            <a:ext cx="17126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>
                <a:ln>
                  <a:noFill/>
                </a:ln>
                <a:solidFill>
                  <a:srgbClr val="2C67FF"/>
                </a:solidFill>
                <a:effectLst/>
                <a:uLnTx/>
                <a:uFillTx/>
              </a:rPr>
              <a:t>“</a:t>
            </a:r>
            <a:endParaRPr kumimoji="0" lang="en-US" sz="10000" b="0" i="0" u="none" strike="noStrike" kern="0" cap="none" spc="0" normalizeH="0" baseline="0" noProof="0">
              <a:ln>
                <a:noFill/>
              </a:ln>
              <a:solidFill>
                <a:srgbClr val="0033A0"/>
              </a:solidFill>
              <a:effectLst/>
              <a:uLnTx/>
              <a:uFillTx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E61503A-302C-4B43-96EE-6D312750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37" y="3318437"/>
            <a:ext cx="1882045" cy="128436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C5247D7-D45B-4E80-AF4C-A0A6AF97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68" y="3044151"/>
            <a:ext cx="2084619" cy="130403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067278D-CEE9-44EA-82CC-482139F6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67" y="3097068"/>
            <a:ext cx="1363011" cy="13603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78B284-4AD2-481A-9399-10AAF0E0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071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_addendum_2021" id="{F2D1026C-78A9-4E3B-A1BD-52641EC0809D}" vid="{8D763571-FF0C-4670-A25E-BFFB6033CC23}"/>
    </a:ext>
  </a:extLst>
</a:theme>
</file>

<file path=ppt/theme/theme2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3.xml><?xml version="1.0" encoding="utf-8"?>
<a:theme xmlns:a="http://schemas.openxmlformats.org/drawingml/2006/main" name="1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B4257AB-7EB7-BE44-B7E6-2C627C04781F}" vid="{76C414C2-9EF3-AC41-91C7-A3849E83A6FB}"/>
    </a:ext>
  </a:extLst>
</a:theme>
</file>

<file path=ppt/theme/theme4.xml><?xml version="1.0" encoding="utf-8"?>
<a:theme xmlns:a="http://schemas.openxmlformats.org/drawingml/2006/main" name="3_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4">
            <a:lumMod val="40000"/>
            <a:lumOff val="60000"/>
          </a:schemeClr>
        </a:solidFill>
      </a:spPr>
      <a:bodyPr wrap="square" lIns="0" tIns="0" rIns="0" bIns="0" rtlCol="0">
        <a:noAutofit/>
      </a:bodyPr>
      <a:lstStyle>
        <a:defPPr algn="ctr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5.xml><?xml version="1.0" encoding="utf-8"?>
<a:theme xmlns:a="http://schemas.openxmlformats.org/drawingml/2006/main" name="1_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6.xml><?xml version="1.0" encoding="utf-8"?>
<a:theme xmlns:a="http://schemas.openxmlformats.org/drawingml/2006/main" name="1_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2EEA328929949B8EE9B87C42F2262" ma:contentTypeVersion="48" ma:contentTypeDescription="Create a new document." ma:contentTypeScope="" ma:versionID="62e2b8c27d6790aeb00849c535862de6">
  <xsd:schema xmlns:xsd="http://www.w3.org/2001/XMLSchema" xmlns:xs="http://www.w3.org/2001/XMLSchema" xmlns:p="http://schemas.microsoft.com/office/2006/metadata/properties" xmlns:ns2="5b600fcd-180b-45fe-b7a7-8a18c016e5ae" xmlns:ns3="f558d95f-84fb-48d4-bf6f-b4299b446435" xmlns:ns4="3c35e321-f73a-4dae-ae38-a0459de24735" targetNamespace="http://schemas.microsoft.com/office/2006/metadata/properties" ma:root="true" ma:fieldsID="b56c94c3234eaa22dac8f1aec47c60ed" ns2:_="" ns3:_="" ns4:_="">
    <xsd:import namespace="5b600fcd-180b-45fe-b7a7-8a18c016e5ae"/>
    <xsd:import namespace="f558d95f-84fb-48d4-bf6f-b4299b446435"/>
    <xsd:import namespace="3c35e321-f73a-4dae-ae38-a0459de24735"/>
    <xsd:element name="properties">
      <xsd:complexType>
        <xsd:sequence>
          <xsd:element name="documentManagement">
            <xsd:complexType>
              <xsd:all>
                <xsd:element ref="ns2:ActivityCode" minOccurs="0"/>
                <xsd:element ref="ns2:ActivityName" minOccurs="0"/>
                <xsd:element ref="ns2:AdditionalReference" minOccurs="0"/>
                <xsd:element ref="ns2:Approver" minOccurs="0"/>
                <xsd:element ref="ns2:CategoryAvailable" minOccurs="0"/>
                <xsd:element ref="ns2:ContentDescription" minOccurs="0"/>
                <xsd:element ref="ns2:ContributedBy" minOccurs="0"/>
                <xsd:element ref="ns2:CopyRights" minOccurs="0"/>
                <xsd:element ref="ns2:Coverages" minOccurs="0"/>
                <xsd:element ref="ns2:CreatedBy" minOccurs="0"/>
                <xsd:element ref="ns2:DocumentType" minOccurs="0"/>
                <xsd:element ref="ns2:Level1" minOccurs="0"/>
                <xsd:element ref="ns2:Level2" minOccurs="0"/>
                <xsd:element ref="ns2:Level3" minOccurs="0"/>
                <xsd:element ref="ns2:LinkGenerated" minOccurs="0"/>
                <xsd:element ref="ns2:Price" minOccurs="0"/>
                <xsd:element ref="ns2:PublishedBy" minOccurs="0"/>
                <xsd:element ref="ns2:PublishingDate" minOccurs="0"/>
                <xsd:element ref="ns2:ReasonsForRejection" minOccurs="0"/>
                <xsd:element ref="ns2:RefineBy" minOccurs="0"/>
                <xsd:element ref="ns2:RequestNumber" minOccurs="0"/>
                <xsd:element ref="ns2:SearchKeywords" minOccurs="0"/>
                <xsd:element ref="ns2:Sources" minOccurs="0"/>
                <xsd:element ref="ns2:Subjects" minOccurs="0"/>
                <xsd:element ref="ns2:SubTopic" minOccurs="0"/>
                <xsd:element ref="ns2:Topic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ContributedTrimmed" minOccurs="0"/>
                <xsd:element ref="ns2:CLActivityCode" minOccurs="0"/>
                <xsd:element ref="ns2:RefineResultsByType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Active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00fcd-180b-45fe-b7a7-8a18c016e5ae" elementFormDefault="qualified">
    <xsd:import namespace="http://schemas.microsoft.com/office/2006/documentManagement/types"/>
    <xsd:import namespace="http://schemas.microsoft.com/office/infopath/2007/PartnerControls"/>
    <xsd:element name="ActivityCode" ma:index="8" nillable="true" ma:displayName="ActivityCode" ma:indexed="true" ma:internalName="ActivityCode">
      <xsd:simpleType>
        <xsd:restriction base="dms:Text">
          <xsd:maxLength value="255"/>
        </xsd:restriction>
      </xsd:simpleType>
    </xsd:element>
    <xsd:element name="ActivityName" ma:index="9" nillable="true" ma:displayName="ActivityName" ma:indexed="true" ma:internalName="ActivityName">
      <xsd:simpleType>
        <xsd:restriction base="dms:Text">
          <xsd:maxLength value="255"/>
        </xsd:restriction>
      </xsd:simpleType>
    </xsd:element>
    <xsd:element name="AdditionalReference" ma:index="10" nillable="true" ma:displayName="AdditionalReference" ma:internalName="AdditionalReference">
      <xsd:simpleType>
        <xsd:restriction base="dms:Note">
          <xsd:maxLength value="255"/>
        </xsd:restriction>
      </xsd:simpleType>
    </xsd:element>
    <xsd:element name="Approver" ma:index="11" nillable="true" ma:displayName="Approver" ma:internalName="Approver">
      <xsd:simpleType>
        <xsd:restriction base="dms:Text">
          <xsd:maxLength value="255"/>
        </xsd:restriction>
      </xsd:simpleType>
    </xsd:element>
    <xsd:element name="CategoryAvailable" ma:index="12" nillable="true" ma:displayName="CategoryAvailable" ma:indexed="true" ma:internalName="CategoryAvailable">
      <xsd:simpleType>
        <xsd:restriction base="dms:Text">
          <xsd:maxLength value="255"/>
        </xsd:restriction>
      </xsd:simpleType>
    </xsd:element>
    <xsd:element name="ContentDescription" ma:index="13" nillable="true" ma:displayName="ContentDescription" ma:internalName="ContentDescription">
      <xsd:simpleType>
        <xsd:restriction base="dms:Note"/>
      </xsd:simpleType>
    </xsd:element>
    <xsd:element name="ContributedBy" ma:index="14" nillable="true" ma:displayName="ContributedBy" ma:indexed="true" ma:internalName="ContributedBy">
      <xsd:simpleType>
        <xsd:restriction base="dms:Text">
          <xsd:maxLength value="255"/>
        </xsd:restriction>
      </xsd:simpleType>
    </xsd:element>
    <xsd:element name="CopyRights" ma:index="15" nillable="true" ma:displayName="CopyRights" ma:internalName="CopyRights">
      <xsd:simpleType>
        <xsd:restriction base="dms:Text">
          <xsd:maxLength value="255"/>
        </xsd:restriction>
      </xsd:simpleType>
    </xsd:element>
    <xsd:element name="Coverages" ma:index="16" nillable="true" ma:displayName="Coverages" ma:internalName="Coverages">
      <xsd:simpleType>
        <xsd:restriction base="dms:Text">
          <xsd:maxLength value="255"/>
        </xsd:restriction>
      </xsd:simpleType>
    </xsd:element>
    <xsd:element name="CreatedBy" ma:index="17" nillable="true" ma:displayName="CreatedBy" ma:internalName="CreatedBy">
      <xsd:simpleType>
        <xsd:restriction base="dms:Text">
          <xsd:maxLength value="255"/>
        </xsd:restriction>
      </xsd:simpleType>
    </xsd:element>
    <xsd:element name="DocumentType" ma:index="18" nillable="true" ma:displayName="DocumentType" ma:indexed="true" ma:internalName="DocumentType">
      <xsd:simpleType>
        <xsd:restriction base="dms:Text">
          <xsd:maxLength value="255"/>
        </xsd:restriction>
      </xsd:simpleType>
    </xsd:element>
    <xsd:element name="Level1" ma:index="19" nillable="true" ma:displayName="Level1" ma:internalName="Level1">
      <xsd:simpleType>
        <xsd:restriction base="dms:Text">
          <xsd:maxLength value="255"/>
        </xsd:restriction>
      </xsd:simpleType>
    </xsd:element>
    <xsd:element name="Level2" ma:index="20" nillable="true" ma:displayName="Level2" ma:internalName="Level2">
      <xsd:simpleType>
        <xsd:restriction base="dms:Text">
          <xsd:maxLength value="255"/>
        </xsd:restriction>
      </xsd:simpleType>
    </xsd:element>
    <xsd:element name="Level3" ma:index="21" nillable="true" ma:displayName="Level3" ma:internalName="Level3">
      <xsd:simpleType>
        <xsd:restriction base="dms:Text">
          <xsd:maxLength value="255"/>
        </xsd:restriction>
      </xsd:simpleType>
    </xsd:element>
    <xsd:element name="LinkGenerated" ma:index="22" nillable="true" ma:displayName="LinkGenerated" ma:indexed="true" ma:internalName="LinkGenerated">
      <xsd:simpleType>
        <xsd:restriction base="dms:Text">
          <xsd:maxLength value="255"/>
        </xsd:restriction>
      </xsd:simpleType>
    </xsd:element>
    <xsd:element name="Price" ma:index="23" nillable="true" ma:displayName="Price" ma:internalName="Price">
      <xsd:simpleType>
        <xsd:restriction base="dms:Text">
          <xsd:maxLength value="255"/>
        </xsd:restriction>
      </xsd:simpleType>
    </xsd:element>
    <xsd:element name="PublishedBy" ma:index="24" nillable="true" ma:displayName="PublishedBy" ma:internalName="PublishedBy">
      <xsd:simpleType>
        <xsd:restriction base="dms:Text">
          <xsd:maxLength value="255"/>
        </xsd:restriction>
      </xsd:simpleType>
    </xsd:element>
    <xsd:element name="PublishingDate" ma:index="25" nillable="true" ma:displayName="PublishingDate" ma:format="DateOnly" ma:indexed="true" ma:internalName="PublishingDate">
      <xsd:simpleType>
        <xsd:restriction base="dms:DateTime"/>
      </xsd:simpleType>
    </xsd:element>
    <xsd:element name="ReasonsForRejection" ma:index="26" nillable="true" ma:displayName="ReasonsForRejection" ma:internalName="ReasonsForRejection">
      <xsd:simpleType>
        <xsd:restriction base="dms:Note">
          <xsd:maxLength value="255"/>
        </xsd:restriction>
      </xsd:simpleType>
    </xsd:element>
    <xsd:element name="RefineBy" ma:index="27" nillable="true" ma:displayName="RefineBy" ma:internalName="RefineBy">
      <xsd:simpleType>
        <xsd:restriction base="dms:Text">
          <xsd:maxLength value="255"/>
        </xsd:restriction>
      </xsd:simpleType>
    </xsd:element>
    <xsd:element name="RequestNumber" ma:index="28" nillable="true" ma:displayName="RequestNumber" ma:indexed="true" ma:internalName="RequestNumber">
      <xsd:simpleType>
        <xsd:restriction base="dms:Number"/>
      </xsd:simpleType>
    </xsd:element>
    <xsd:element name="SearchKeywords" ma:index="29" nillable="true" ma:displayName="SearchKeywords" ma:indexed="true" ma:internalName="SearchKeywords">
      <xsd:simpleType>
        <xsd:restriction base="dms:Text">
          <xsd:maxLength value="255"/>
        </xsd:restriction>
      </xsd:simpleType>
    </xsd:element>
    <xsd:element name="Sources" ma:index="30" nillable="true" ma:displayName="Sources" ma:indexed="true" ma:internalName="Sources">
      <xsd:simpleType>
        <xsd:restriction base="dms:Text">
          <xsd:maxLength value="255"/>
        </xsd:restriction>
      </xsd:simpleType>
    </xsd:element>
    <xsd:element name="Subjects" ma:index="31" nillable="true" ma:displayName="Subjects" ma:indexed="true" ma:internalName="Subjects">
      <xsd:simpleType>
        <xsd:restriction base="dms:Text">
          <xsd:maxLength value="255"/>
        </xsd:restriction>
      </xsd:simpleType>
    </xsd:element>
    <xsd:element name="SubTopic" ma:index="32" nillable="true" ma:displayName="SubTopic" ma:indexed="true" ma:internalName="SubTopic">
      <xsd:simpleType>
        <xsd:restriction base="dms:Text">
          <xsd:maxLength value="255"/>
        </xsd:restriction>
      </xsd:simpleType>
    </xsd:element>
    <xsd:element name="Topic" ma:index="33" nillable="true" ma:displayName="Topic" ma:indexed="true" ma:internalName="Topic">
      <xsd:simpleType>
        <xsd:restriction base="dms:Text">
          <xsd:maxLength value="255"/>
        </xsd:restriction>
      </xsd:simpleType>
    </xsd:element>
    <xsd:element name="ContributedTrimmed" ma:index="41" nillable="true" ma:displayName="ContributedTrimmed" ma:internalName="ContributedTrimmed">
      <xsd:simpleType>
        <xsd:restriction base="dms:Text">
          <xsd:maxLength value="255"/>
        </xsd:restriction>
      </xsd:simpleType>
    </xsd:element>
    <xsd:element name="CLActivityCode" ma:index="42" nillable="true" ma:displayName="CLActivityCode" ma:indexed="true" ma:internalName="CLActivityCode">
      <xsd:simpleType>
        <xsd:restriction base="dms:Text">
          <xsd:maxLength value="255"/>
        </xsd:restriction>
      </xsd:simpleType>
    </xsd:element>
    <xsd:element name="RefineResultsByType" ma:index="43" nillable="true" ma:displayName="RefineResultsByType" ma:internalName="RefineResultsByType">
      <xsd:simpleType>
        <xsd:restriction base="dms:Text">
          <xsd:maxLength value="255"/>
        </xsd:restriction>
      </xsd:simpleType>
    </xsd:element>
    <xsd:element name="SharedWithUsers" ma:index="4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8d95f-84fb-48d4-bf6f-b4299b4464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OCR" ma:index="3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4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ctive" ma:index="48" nillable="true" ma:displayName="Active" ma:indexed="true" ma:internalName="Active">
      <xsd:simpleType>
        <xsd:restriction base="dms:Text">
          <xsd:maxLength value="255"/>
        </xsd:restriction>
      </xsd:simpleType>
    </xsd:element>
    <xsd:element name="MediaLengthInSeconds" ma:index="4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1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5e321-f73a-4dae-ae38-a0459de24735" elementFormDefault="qualified">
    <xsd:import namespace="http://schemas.microsoft.com/office/2006/documentManagement/types"/>
    <xsd:import namespace="http://schemas.microsoft.com/office/infopath/2007/PartnerControls"/>
    <xsd:element name="TaxCatchAll" ma:index="52" nillable="true" ma:displayName="Taxonomy Catch All Column" ma:hidden="true" ma:list="{27c7a326-500a-4e22-b6c6-c8d15db88582}" ma:internalName="TaxCatchAll" ma:showField="CatchAllData" ma:web="5b600fcd-180b-45fe-b7a7-8a18c016e5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Description xmlns="5b600fcd-180b-45fe-b7a7-8a18c016e5ae">FSE Charter &amp;  Competency Model</ContentDescription>
    <RefineBy xmlns="5b600fcd-180b-45fe-b7a7-8a18c016e5ae" xsi:nil="true"/>
    <Active xmlns="f558d95f-84fb-48d4-bf6f-b4299b446435" xsi:nil="true"/>
    <ContributedTrimmed xmlns="5b600fcd-180b-45fe-b7a7-8a18c016e5ae">Rengaraj, Krishnaveni </ContributedTrimmed>
    <Level1 xmlns="5b600fcd-180b-45fe-b7a7-8a18c016e5ae" xsi:nil="true"/>
    <Sources xmlns="5b600fcd-180b-45fe-b7a7-8a18c016e5ae" xsi:nil="true"/>
    <LinkGenerated xmlns="5b600fcd-180b-45fe-b7a7-8a18c016e5ae">https://cognizantonline.sharepoint.com/sites/Academy-cms/LS/MLCV-2022-2765/MLCV-2022-2765-FSE-Charter-and-Competency-Model.pptx</LinkGenerated>
    <PublishingDate xmlns="5b600fcd-180b-45fe-b7a7-8a18c016e5ae">2022-03-24T18:30:00+00:00</PublishingDate>
    <ActivityName xmlns="5b600fcd-180b-45fe-b7a7-8a18c016e5ae">FSE-Charter-and-Competency-Model</ActivityName>
    <DocumentType xmlns="5b600fcd-180b-45fe-b7a7-8a18c016e5ae" xsi:nil="true"/>
    <Price xmlns="5b600fcd-180b-45fe-b7a7-8a18c016e5ae" xsi:nil="true"/>
    <Subjects xmlns="5b600fcd-180b-45fe-b7a7-8a18c016e5ae">Business &amp; Management</Subjects>
    <CLActivityCode xmlns="5b600fcd-180b-45fe-b7a7-8a18c016e5ae" xsi:nil="true"/>
    <PublishedBy xmlns="5b600fcd-180b-45fe-b7a7-8a18c016e5ae" xsi:nil="true"/>
    <RefineResultsByType xmlns="5b600fcd-180b-45fe-b7a7-8a18c016e5ae">Formal Learning Content</RefineResultsByType>
    <ActivityCode xmlns="5b600fcd-180b-45fe-b7a7-8a18c016e5ae">MLCV-2022-2765</ActivityCode>
    <Coverages xmlns="5b600fcd-180b-45fe-b7a7-8a18c016e5ae" xsi:nil="true"/>
    <CreatedBy xmlns="5b600fcd-180b-45fe-b7a7-8a18c016e5ae">Rengaraj, Krishnaveni (Cognizant)</CreatedBy>
    <CopyRights xmlns="5b600fcd-180b-45fe-b7a7-8a18c016e5ae" xsi:nil="true"/>
    <Level2 xmlns="5b600fcd-180b-45fe-b7a7-8a18c016e5ae" xsi:nil="true"/>
    <ContributedBy xmlns="5b600fcd-180b-45fe-b7a7-8a18c016e5ae">C, Swaminathan (Cognizant)</ContributedBy>
    <ReasonsForRejection xmlns="5b600fcd-180b-45fe-b7a7-8a18c016e5ae" xsi:nil="true"/>
    <RequestNumber xmlns="5b600fcd-180b-45fe-b7a7-8a18c016e5ae">2765</RequestNumber>
    <Level3 xmlns="5b600fcd-180b-45fe-b7a7-8a18c016e5ae" xsi:nil="true"/>
    <CategoryAvailable xmlns="5b600fcd-180b-45fe-b7a7-8a18c016e5ae">Reference Documents(.pdf,Excel,Word,PPT,Zip)</CategoryAvailable>
    <SearchKeywords xmlns="5b600fcd-180b-45fe-b7a7-8a18c016e5ae">FSE Onboarding</SearchKeywords>
    <Approver xmlns="5b600fcd-180b-45fe-b7a7-8a18c016e5ae" xsi:nil="true"/>
    <SubTopic xmlns="5b600fcd-180b-45fe-b7a7-8a18c016e5ae">Business Development</SubTopic>
    <Topic xmlns="5b600fcd-180b-45fe-b7a7-8a18c016e5ae" xsi:nil="true"/>
    <AdditionalReference xmlns="5b600fcd-180b-45fe-b7a7-8a18c016e5ae" xsi:nil="true"/>
    <lcf76f155ced4ddcb4097134ff3c332f xmlns="f558d95f-84fb-48d4-bf6f-b4299b446435">
      <Terms xmlns="http://schemas.microsoft.com/office/infopath/2007/PartnerControls"/>
    </lcf76f155ced4ddcb4097134ff3c332f>
    <TaxCatchAll xmlns="3c35e321-f73a-4dae-ae38-a0459de24735" xsi:nil="true"/>
    <SharedWithUsers xmlns="5b600fcd-180b-45fe-b7a7-8a18c016e5ae">
      <UserInfo>
        <DisplayName>Giddalapati, Manasa (Cognizant)</DisplayName>
        <AccountId>247393</AccountId>
        <AccountType/>
      </UserInfo>
      <UserInfo>
        <DisplayName>Elangovan, Akshhaya (Contractor)</DisplayName>
        <AccountId>247409</AccountId>
        <AccountType/>
      </UserInfo>
      <UserInfo>
        <DisplayName>Manikanta, Gadamsetty (Cognizant)</DisplayName>
        <AccountId>247416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40A530-E9B7-4498-9F52-CCEB750A82F1}">
  <ds:schemaRefs>
    <ds:schemaRef ds:uri="3c35e321-f73a-4dae-ae38-a0459de24735"/>
    <ds:schemaRef ds:uri="5b600fcd-180b-45fe-b7a7-8a18c016e5ae"/>
    <ds:schemaRef ds:uri="f558d95f-84fb-48d4-bf6f-b4299b4464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421221-6257-44B8-A0C2-D26A1BFC5168}">
  <ds:schemaRefs>
    <ds:schemaRef ds:uri="5b600fcd-180b-45fe-b7a7-8a18c016e5ae"/>
    <ds:schemaRef ds:uri="http://purl.org/dc/terms/"/>
    <ds:schemaRef ds:uri="http://purl.org/dc/dcmitype/"/>
    <ds:schemaRef ds:uri="http://schemas.microsoft.com/office/2006/documentManagement/types"/>
    <ds:schemaRef ds:uri="3c35e321-f73a-4dae-ae38-a0459de2473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558d95f-84fb-48d4-bf6f-b4299b44643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Cognizant Template1</Template>
  <TotalTime>291</TotalTime>
  <Words>1654</Words>
  <Application>Microsoft Office PowerPoint</Application>
  <PresentationFormat>On-screen Show (16:9)</PresentationFormat>
  <Paragraphs>313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Arial Narrow</vt:lpstr>
      <vt:lpstr>Arial Regular</vt:lpstr>
      <vt:lpstr>Calibri</vt:lpstr>
      <vt:lpstr>Calibri Light</vt:lpstr>
      <vt:lpstr>Century Gothic</vt:lpstr>
      <vt:lpstr>Courier New</vt:lpstr>
      <vt:lpstr>Master Slide</vt:lpstr>
      <vt:lpstr>Cognizantnewbrand</vt:lpstr>
      <vt:lpstr>1_Cognizant</vt:lpstr>
      <vt:lpstr>3_Cognizantnewbrand</vt:lpstr>
      <vt:lpstr>1_Cognizantnewbrand</vt:lpstr>
      <vt:lpstr>1_Master Slide</vt:lpstr>
      <vt:lpstr>Office Theme</vt:lpstr>
      <vt:lpstr>PowerPoint Presentation</vt:lpstr>
      <vt:lpstr>PowerPoint Presentation</vt:lpstr>
      <vt:lpstr>Cognizant Digital Engineering embraces future with</vt:lpstr>
      <vt:lpstr>What are Communities? </vt:lpstr>
      <vt:lpstr>Building a Modern Digital Engineering culture through CDE Communities</vt:lpstr>
      <vt:lpstr>Integrated Modern Talent &amp; Modern Engineering = Continuous Outcomes From Project Hierarchies to Capability based Communities</vt:lpstr>
      <vt:lpstr>Full Stack Engineering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FSE Enablement</vt:lpstr>
      <vt:lpstr>PowerPoint Presentation</vt:lpstr>
      <vt:lpstr>PowerPoint Presentation</vt:lpstr>
      <vt:lpstr>PowerPoint Presentation</vt:lpstr>
      <vt:lpstr>Thank You 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MLCV-2022-2765</dc:title>
  <dc:subject/>
  <dc:creator>Koyitti, Sajikumar (Cognizant)</dc:creator>
  <cp:keywords/>
  <dc:description/>
  <cp:lastModifiedBy>Somanathan, Parthiban (Cognizant)</cp:lastModifiedBy>
  <cp:revision>4</cp:revision>
  <cp:lastPrinted>2020-02-12T20:07:34Z</cp:lastPrinted>
  <dcterms:created xsi:type="dcterms:W3CDTF">2021-09-19T16:42:25Z</dcterms:created>
  <dcterms:modified xsi:type="dcterms:W3CDTF">2023-01-23T09:51:38Z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0x0101006A72EEA328929949B8EE9B87C42F2262</vt:lpwstr>
  </property>
  <property fmtid="{D5CDD505-2E9C-101B-9397-08002B2CF9AE}" pid="3" name="MediaServiceImageTags">
    <vt:lpwstr/>
  </property>
</Properties>
</file>